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tags/tag1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72" r:id="rId1"/>
  </p:sldMasterIdLst>
  <p:notesMasterIdLst>
    <p:notesMasterId r:id="rId7"/>
  </p:notesMasterIdLst>
  <p:handoutMasterIdLst>
    <p:handoutMasterId r:id="rId8"/>
  </p:handoutMasterIdLst>
  <p:sldIdLst>
    <p:sldId id="372" r:id="rId2"/>
    <p:sldId id="375" r:id="rId3"/>
    <p:sldId id="371" r:id="rId4"/>
    <p:sldId id="377" r:id="rId5"/>
    <p:sldId id="374" r:id="rId6"/>
  </p:sldIdLst>
  <p:sldSz cx="9906000" cy="6858000" type="A4"/>
  <p:notesSz cx="9926638" cy="6797675"/>
  <p:defaultTextStyle>
    <a:defPPr>
      <a:defRPr lang="ru-RU"/>
    </a:defPPr>
    <a:lvl1pPr algn="l" defTabSz="912813" rtl="0" fontAlgn="base">
      <a:spcBef>
        <a:spcPct val="0"/>
      </a:spcBef>
      <a:spcAft>
        <a:spcPct val="0"/>
      </a:spcAft>
      <a:defRPr kern="1200">
        <a:solidFill>
          <a:schemeClr val="tx1"/>
        </a:solidFill>
        <a:latin typeface="Arial" charset="0"/>
        <a:ea typeface="+mn-ea"/>
        <a:cs typeface="Arial" charset="0"/>
      </a:defRPr>
    </a:lvl1pPr>
    <a:lvl2pPr marL="455613" indent="1588" algn="l" defTabSz="912813" rtl="0" fontAlgn="base">
      <a:spcBef>
        <a:spcPct val="0"/>
      </a:spcBef>
      <a:spcAft>
        <a:spcPct val="0"/>
      </a:spcAft>
      <a:defRPr kern="1200">
        <a:solidFill>
          <a:schemeClr val="tx1"/>
        </a:solidFill>
        <a:latin typeface="Arial" charset="0"/>
        <a:ea typeface="+mn-ea"/>
        <a:cs typeface="Arial" charset="0"/>
      </a:defRPr>
    </a:lvl2pPr>
    <a:lvl3pPr marL="912813" indent="1588" algn="l" defTabSz="912813" rtl="0" fontAlgn="base">
      <a:spcBef>
        <a:spcPct val="0"/>
      </a:spcBef>
      <a:spcAft>
        <a:spcPct val="0"/>
      </a:spcAft>
      <a:defRPr kern="1200">
        <a:solidFill>
          <a:schemeClr val="tx1"/>
        </a:solidFill>
        <a:latin typeface="Arial" charset="0"/>
        <a:ea typeface="+mn-ea"/>
        <a:cs typeface="Arial" charset="0"/>
      </a:defRPr>
    </a:lvl3pPr>
    <a:lvl4pPr marL="1370013" indent="1588" algn="l" defTabSz="912813" rtl="0" fontAlgn="base">
      <a:spcBef>
        <a:spcPct val="0"/>
      </a:spcBef>
      <a:spcAft>
        <a:spcPct val="0"/>
      </a:spcAft>
      <a:defRPr kern="1200">
        <a:solidFill>
          <a:schemeClr val="tx1"/>
        </a:solidFill>
        <a:latin typeface="Arial" charset="0"/>
        <a:ea typeface="+mn-ea"/>
        <a:cs typeface="Arial" charset="0"/>
      </a:defRPr>
    </a:lvl4pPr>
    <a:lvl5pPr marL="1827213" indent="1588" algn="l" defTabSz="912813"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4028">
          <p15:clr>
            <a:srgbClr val="A4A3A4"/>
          </p15:clr>
        </p15:guide>
        <p15:guide id="2" orient="horz" pos="2102">
          <p15:clr>
            <a:srgbClr val="A4A3A4"/>
          </p15:clr>
        </p15:guide>
        <p15:guide id="3" pos="320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9706"/>
    <a:srgbClr val="F55F0B"/>
    <a:srgbClr val="F7B309"/>
    <a:srgbClr val="090DB7"/>
    <a:srgbClr val="18481D"/>
    <a:srgbClr val="0099CC"/>
    <a:srgbClr val="23669D"/>
    <a:srgbClr val="CCECFF"/>
    <a:srgbClr val="D7EDF4"/>
    <a:srgbClr val="00B5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A107856-5554-42FB-B03E-39F5DBC370BA}" styleName="Средний стиль 4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FABFCF23-3B69-468F-B69F-88F6DE6A72F2}" styleName="Средний стиль 1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4C1A8A3-306A-4EB7-A6B1-4F7E0EB9C5D6}" styleName="Средний стиль 3 - акцент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9DCAF9ED-07DC-4A11-8D7F-57B35C25682E}" styleName="Средний стиль 1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Средний стиль 3 - акцент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E25E649-3F16-4E02-A733-19D2CDBF48F0}" styleName="Средний стиль 3 - акцент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C083E6E3-FA7D-4D7B-A595-EF9225AFEA82}" styleName="Светлый стиль 1 - акцент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Светлый стиль 1 - акцент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14" autoAdjust="0"/>
    <p:restoredTop sz="99754" autoAdjust="0"/>
  </p:normalViewPr>
  <p:slideViewPr>
    <p:cSldViewPr snapToGrid="0">
      <p:cViewPr varScale="1">
        <p:scale>
          <a:sx n="116" d="100"/>
          <a:sy n="116" d="100"/>
        </p:scale>
        <p:origin x="1230" y="108"/>
      </p:cViewPr>
      <p:guideLst>
        <p:guide orient="horz" pos="4028"/>
        <p:guide orient="horz" pos="2102"/>
        <p:guide pos="3207"/>
      </p:guideLst>
    </p:cSldViewPr>
  </p:slideViewPr>
  <p:outlineViewPr>
    <p:cViewPr>
      <p:scale>
        <a:sx n="33" d="100"/>
        <a:sy n="33" d="100"/>
      </p:scale>
      <p:origin x="18" y="0"/>
    </p:cViewPr>
  </p:outlineViewPr>
  <p:notesTextViewPr>
    <p:cViewPr>
      <p:scale>
        <a:sx n="1" d="1"/>
        <a:sy n="1" d="1"/>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view3D>
      <c:rotX val="15"/>
      <c:rotY val="20"/>
      <c:rAngAx val="1"/>
    </c:view3D>
    <c:floor>
      <c:thickness val="0"/>
      <c:spPr>
        <a:noFill/>
        <a:ln>
          <a:noFill/>
        </a:ln>
      </c:spPr>
    </c:floor>
    <c:sideWall>
      <c:thickness val="0"/>
      <c:spPr>
        <a:noFill/>
        <a:ln>
          <a:noFill/>
        </a:ln>
      </c:spPr>
    </c:sideWall>
    <c:backWall>
      <c:thickness val="0"/>
      <c:spPr>
        <a:noFill/>
        <a:ln>
          <a:noFill/>
        </a:ln>
      </c:spPr>
    </c:backWall>
    <c:plotArea>
      <c:layout>
        <c:manualLayout>
          <c:layoutTarget val="inner"/>
          <c:xMode val="edge"/>
          <c:yMode val="edge"/>
          <c:x val="0"/>
          <c:y val="8.6371679610375313E-2"/>
          <c:w val="0.996079301226515"/>
          <c:h val="0.88154112124290462"/>
        </c:manualLayout>
      </c:layout>
      <c:bar3DChart>
        <c:barDir val="col"/>
        <c:grouping val="clustered"/>
        <c:varyColors val="0"/>
        <c:ser>
          <c:idx val="0"/>
          <c:order val="0"/>
          <c:tx>
            <c:strRef>
              <c:f>Лист1!$B$1</c:f>
              <c:strCache>
                <c:ptCount val="1"/>
                <c:pt idx="0">
                  <c:v>Ряд 1</c:v>
                </c:pt>
              </c:strCache>
            </c:strRef>
          </c:tx>
          <c:spPr>
            <a:gradFill>
              <a:gsLst>
                <a:gs pos="0">
                  <a:schemeClr val="accent1">
                    <a:tint val="66000"/>
                    <a:satMod val="160000"/>
                  </a:schemeClr>
                </a:gs>
                <a:gs pos="42000">
                  <a:schemeClr val="accent1"/>
                </a:gs>
                <a:gs pos="100000">
                  <a:schemeClr val="accent1">
                    <a:tint val="23500"/>
                    <a:satMod val="160000"/>
                  </a:schemeClr>
                </a:gs>
              </a:gsLst>
              <a:lin ang="5400000" scaled="0"/>
            </a:gradFill>
            <a:effectLst>
              <a:outerShdw blurRad="76200" dir="20280000" sx="98000" sy="98000" kx="-1200000" algn="bl" rotWithShape="0">
                <a:prstClr val="black">
                  <a:alpha val="20000"/>
                </a:prstClr>
              </a:outerShdw>
            </a:effectLst>
            <a:scene3d>
              <a:camera prst="orthographicFront"/>
              <a:lightRig rig="threePt" dir="t"/>
            </a:scene3d>
            <a:sp3d prstMaterial="clear"/>
          </c:spPr>
          <c:invertIfNegative val="0"/>
          <c:dLbls>
            <c:dLbl>
              <c:idx val="0"/>
              <c:layout>
                <c:manualLayout>
                  <c:x val="7.8413975469700491E-3"/>
                  <c:y val="0.13607595921108426"/>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5682795093940098E-2"/>
                  <c:y val="0.14924460042506024"/>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9603493867425121E-2"/>
                  <c:y val="0.17997142992433734"/>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Лист1!$A$2:$A$4</c:f>
              <c:numCache>
                <c:formatCode>General</c:formatCode>
                <c:ptCount val="3"/>
                <c:pt idx="0">
                  <c:v>2014</c:v>
                </c:pt>
                <c:pt idx="1">
                  <c:v>2015</c:v>
                </c:pt>
                <c:pt idx="2">
                  <c:v>2016</c:v>
                </c:pt>
              </c:numCache>
            </c:numRef>
          </c:cat>
          <c:val>
            <c:numRef>
              <c:f>Лист1!$B$2:$B$4</c:f>
              <c:numCache>
                <c:formatCode>General</c:formatCode>
                <c:ptCount val="3"/>
                <c:pt idx="0">
                  <c:v>67</c:v>
                </c:pt>
                <c:pt idx="1">
                  <c:v>113</c:v>
                </c:pt>
                <c:pt idx="2">
                  <c:v>170</c:v>
                </c:pt>
              </c:numCache>
            </c:numRef>
          </c:val>
        </c:ser>
        <c:dLbls>
          <c:showLegendKey val="0"/>
          <c:showVal val="0"/>
          <c:showCatName val="0"/>
          <c:showSerName val="0"/>
          <c:showPercent val="0"/>
          <c:showBubbleSize val="0"/>
        </c:dLbls>
        <c:gapWidth val="164"/>
        <c:gapDepth val="202"/>
        <c:shape val="cylinder"/>
        <c:axId val="151862808"/>
        <c:axId val="151866728"/>
        <c:axId val="0"/>
      </c:bar3DChart>
      <c:catAx>
        <c:axId val="151862808"/>
        <c:scaling>
          <c:orientation val="minMax"/>
        </c:scaling>
        <c:delete val="1"/>
        <c:axPos val="b"/>
        <c:numFmt formatCode="General" sourceLinked="1"/>
        <c:majorTickMark val="out"/>
        <c:minorTickMark val="none"/>
        <c:tickLblPos val="nextTo"/>
        <c:crossAx val="151866728"/>
        <c:crosses val="autoZero"/>
        <c:auto val="1"/>
        <c:lblAlgn val="ctr"/>
        <c:lblOffset val="100"/>
        <c:noMultiLvlLbl val="0"/>
      </c:catAx>
      <c:valAx>
        <c:axId val="151866728"/>
        <c:scaling>
          <c:orientation val="minMax"/>
        </c:scaling>
        <c:delete val="1"/>
        <c:axPos val="l"/>
        <c:majorGridlines>
          <c:spPr>
            <a:ln>
              <a:noFill/>
            </a:ln>
          </c:spPr>
        </c:majorGridlines>
        <c:numFmt formatCode="General" sourceLinked="1"/>
        <c:majorTickMark val="out"/>
        <c:minorTickMark val="none"/>
        <c:tickLblPos val="nextTo"/>
        <c:crossAx val="151862808"/>
        <c:crosses val="autoZero"/>
        <c:crossBetween val="between"/>
      </c:valAx>
    </c:plotArea>
    <c:plotVisOnly val="1"/>
    <c:dispBlanksAs val="gap"/>
    <c:showDLblsOverMax val="0"/>
  </c:chart>
  <c:txPr>
    <a:bodyPr/>
    <a:lstStyle/>
    <a:p>
      <a:pPr>
        <a:defRPr sz="1800"/>
      </a:pPr>
      <a:endParaRPr lang="ru-RU"/>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sz="1800" b="0"/>
            </a:pPr>
            <a:r>
              <a:rPr lang="ru-RU" sz="1800" b="0" dirty="0"/>
              <a:t>Структура займов по видам деятельности 2016 </a:t>
            </a:r>
          </a:p>
        </c:rich>
      </c:tx>
      <c:layout/>
      <c:overlay val="0"/>
    </c:title>
    <c:autoTitleDeleted val="0"/>
    <c:plotArea>
      <c:layout>
        <c:manualLayout>
          <c:layoutTarget val="inner"/>
          <c:xMode val="edge"/>
          <c:yMode val="edge"/>
          <c:x val="0.20361449265719259"/>
          <c:y val="0.31635632878304787"/>
          <c:w val="0.6704991865564478"/>
          <c:h val="0.52083659897019108"/>
        </c:manualLayout>
      </c:layout>
      <c:pieChart>
        <c:varyColors val="1"/>
        <c:ser>
          <c:idx val="0"/>
          <c:order val="0"/>
          <c:explosion val="12"/>
          <c:dLbls>
            <c:dLbl>
              <c:idx val="1"/>
              <c:layout>
                <c:manualLayout>
                  <c:x val="0"/>
                  <c:y val="0.14652072336791089"/>
                </c:manualLayout>
              </c:layout>
              <c:showLegendKey val="0"/>
              <c:showVal val="0"/>
              <c:showCatName val="1"/>
              <c:showSerName val="0"/>
              <c:showPercent val="1"/>
              <c:showBubbleSize val="0"/>
              <c:extLst>
                <c:ext xmlns:c15="http://schemas.microsoft.com/office/drawing/2012/chart" uri="{CE6537A1-D6FC-4f65-9D91-7224C49458BB}">
                  <c15:layout>
                    <c:manualLayout>
                      <c:w val="0.19080500642737663"/>
                      <c:h val="0.15220830433344307"/>
                    </c:manualLayout>
                  </c15:layout>
                </c:ext>
              </c:extLst>
            </c:dLbl>
            <c:dLbl>
              <c:idx val="2"/>
              <c:layout>
                <c:manualLayout>
                  <c:x val="-4.1308370642295901E-2"/>
                  <c:y val="1.3154126479916015E-2"/>
                </c:manualLayout>
              </c:layout>
              <c:showLegendKey val="0"/>
              <c:showVal val="0"/>
              <c:showCatName val="1"/>
              <c:showSerName val="0"/>
              <c:showPercent val="1"/>
              <c:showBubbleSize val="0"/>
              <c:extLst>
                <c:ext xmlns:c15="http://schemas.microsoft.com/office/drawing/2012/chart" uri="{CE6537A1-D6FC-4f65-9D91-7224C49458BB}">
                  <c15:layout/>
                </c:ext>
              </c:extLst>
            </c:dLbl>
            <c:dLbl>
              <c:idx val="3"/>
              <c:layout>
                <c:manualLayout>
                  <c:x val="1.4878817908083878E-2"/>
                  <c:y val="0.10220024509153046"/>
                </c:manualLayout>
              </c:layout>
              <c:showLegendKey val="0"/>
              <c:showVal val="0"/>
              <c:showCatName val="1"/>
              <c:showSerName val="0"/>
              <c:showPercent val="1"/>
              <c:showBubbleSize val="0"/>
              <c:extLst>
                <c:ext xmlns:c15="http://schemas.microsoft.com/office/drawing/2012/chart" uri="{CE6537A1-D6FC-4f65-9D91-7224C49458BB}">
                  <c15:layout/>
                </c:ext>
              </c:extLst>
            </c:dLbl>
            <c:dLbl>
              <c:idx val="4"/>
              <c:layout>
                <c:manualLayout>
                  <c:x val="0"/>
                  <c:y val="2.7852863562901207E-2"/>
                </c:manualLayout>
              </c:layout>
              <c:showLegendKey val="0"/>
              <c:showVal val="0"/>
              <c:showCatName val="1"/>
              <c:showSerName val="0"/>
              <c:showPercent val="1"/>
              <c:showBubbleSize val="0"/>
              <c:extLst>
                <c:ext xmlns:c15="http://schemas.microsoft.com/office/drawing/2012/chart" uri="{CE6537A1-D6FC-4f65-9D91-7224C49458BB}">
                  <c15:layout/>
                </c:ext>
              </c:extLst>
            </c:dLbl>
            <c:dLbl>
              <c:idx val="6"/>
              <c:layout>
                <c:manualLayout>
                  <c:x val="-4.2073820206886808E-3"/>
                  <c:y val="1.9117077626247585E-2"/>
                </c:manualLayout>
              </c:layout>
              <c:showLegendKey val="0"/>
              <c:showVal val="0"/>
              <c:showCatName val="1"/>
              <c:showSerName val="0"/>
              <c:showPercent val="1"/>
              <c:showBubbleSize val="0"/>
              <c:extLst>
                <c:ext xmlns:c15="http://schemas.microsoft.com/office/drawing/2012/chart" uri="{CE6537A1-D6FC-4f65-9D91-7224C49458BB}">
                  <c15:layout>
                    <c:manualLayout>
                      <c:w val="0.2146492921159513"/>
                      <c:h val="0.19875716814501773"/>
                    </c:manualLayout>
                  </c15:layout>
                </c:ext>
              </c:extLst>
            </c:dLbl>
            <c:dLbl>
              <c:idx val="7"/>
              <c:layout>
                <c:manualLayout>
                  <c:x val="-0.14433946365628023"/>
                  <c:y val="-3.9240994388997294E-2"/>
                </c:manualLayout>
              </c:layout>
              <c:showLegendKey val="0"/>
              <c:showVal val="0"/>
              <c:showCatName val="1"/>
              <c:showSerName val="0"/>
              <c:showPercent val="1"/>
              <c:showBubbleSize val="0"/>
              <c:extLst>
                <c:ext xmlns:c15="http://schemas.microsoft.com/office/drawing/2012/chart" uri="{CE6537A1-D6FC-4f65-9D91-7224C49458BB}">
                  <c15:layout/>
                </c:ext>
              </c:extLst>
            </c:dLbl>
            <c:spPr>
              <a:noFill/>
              <a:ln>
                <a:noFill/>
              </a:ln>
              <a:effectLst/>
            </c:spPr>
            <c:txPr>
              <a:bodyPr/>
              <a:lstStyle/>
              <a:p>
                <a:pPr>
                  <a:defRPr sz="1200"/>
                </a:pPr>
                <a:endParaRPr lang="ru-RU"/>
              </a:p>
            </c:txPr>
            <c:showLegendKey val="0"/>
            <c:showVal val="0"/>
            <c:showCatName val="1"/>
            <c:showSerName val="0"/>
            <c:showPercent val="1"/>
            <c:showBubbleSize val="0"/>
            <c:showLeaderLines val="1"/>
            <c:extLst>
              <c:ext xmlns:c15="http://schemas.microsoft.com/office/drawing/2012/chart" uri="{CE6537A1-D6FC-4f65-9D91-7224C49458BB}">
                <c15:layout/>
              </c:ext>
            </c:extLst>
          </c:dLbls>
          <c:cat>
            <c:strRef>
              <c:f>Графики!$A$37:$A$44</c:f>
              <c:strCache>
                <c:ptCount val="8"/>
                <c:pt idx="0">
                  <c:v>Оптовая торговля</c:v>
                </c:pt>
                <c:pt idx="1">
                  <c:v>Розничная торговля</c:v>
                </c:pt>
                <c:pt idx="2">
                  <c:v>Производство</c:v>
                </c:pt>
                <c:pt idx="3">
                  <c:v>Строительство</c:v>
                </c:pt>
                <c:pt idx="4">
                  <c:v>Бытовые услуги</c:v>
                </c:pt>
                <c:pt idx="5">
                  <c:v>Транспортные услуги</c:v>
                </c:pt>
                <c:pt idx="6">
                  <c:v>Сельское хозяйство</c:v>
                </c:pt>
                <c:pt idx="7">
                  <c:v>Другое</c:v>
                </c:pt>
              </c:strCache>
            </c:strRef>
          </c:cat>
          <c:val>
            <c:numRef>
              <c:f>Графики!$R$37:$R$44</c:f>
              <c:numCache>
                <c:formatCode>#,##0</c:formatCode>
                <c:ptCount val="8"/>
                <c:pt idx="0">
                  <c:v>7900</c:v>
                </c:pt>
                <c:pt idx="1">
                  <c:v>14960</c:v>
                </c:pt>
                <c:pt idx="2">
                  <c:v>30200</c:v>
                </c:pt>
                <c:pt idx="3">
                  <c:v>5000</c:v>
                </c:pt>
                <c:pt idx="4">
                  <c:v>7030</c:v>
                </c:pt>
                <c:pt idx="5">
                  <c:v>3000</c:v>
                </c:pt>
                <c:pt idx="6">
                  <c:v>19700</c:v>
                </c:pt>
                <c:pt idx="7">
                  <c:v>3800</c:v>
                </c:pt>
              </c:numCache>
            </c:numRef>
          </c:val>
        </c:ser>
        <c:dLbls>
          <c:showLegendKey val="0"/>
          <c:showVal val="0"/>
          <c:showCatName val="1"/>
          <c:showSerName val="0"/>
          <c:showPercent val="1"/>
          <c:showBubbleSize val="0"/>
          <c:showLeaderLines val="1"/>
        </c:dLbls>
        <c:firstSliceAng val="26"/>
      </c:pieChart>
      <c:spPr>
        <a:noFill/>
        <a:ln w="25400">
          <a:noFill/>
        </a:ln>
      </c:spPr>
    </c:plotArea>
    <c:plotVisOnly val="1"/>
    <c:dispBlanksAs val="zero"/>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0.18376</cdr:x>
      <cdr:y>0.82804</cdr:y>
    </cdr:from>
    <cdr:to>
      <cdr:x>0.80826</cdr:x>
      <cdr:y>0.94767</cdr:y>
    </cdr:to>
    <cdr:sp macro="" textlink="">
      <cdr:nvSpPr>
        <cdr:cNvPr id="2" name="TextBox 1"/>
        <cdr:cNvSpPr txBox="1"/>
      </cdr:nvSpPr>
      <cdr:spPr>
        <a:xfrm xmlns:a="http://schemas.openxmlformats.org/drawingml/2006/main">
          <a:off x="1157278" y="1948066"/>
          <a:ext cx="3932956" cy="28144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ru-RU" sz="1600" b="1" dirty="0" smtClean="0"/>
            <a:t>2014                    2015	         2016</a:t>
          </a:r>
          <a:endParaRPr lang="ru-RU" sz="1600" b="1"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2" y="0"/>
            <a:ext cx="4301543" cy="339884"/>
          </a:xfrm>
          <a:prstGeom prst="rect">
            <a:avLst/>
          </a:prstGeom>
          <a:noFill/>
          <a:ln w="9525">
            <a:noFill/>
            <a:miter lim="800000"/>
            <a:headEnd/>
            <a:tailEnd/>
          </a:ln>
          <a:effectLst/>
        </p:spPr>
        <p:txBody>
          <a:bodyPr vert="horz" wrap="square" lIns="91422" tIns="45710" rIns="91422" bIns="45710" numCol="1" anchor="t" anchorCtr="0" compatLnSpc="1">
            <a:prstTxWarp prst="textNoShape">
              <a:avLst/>
            </a:prstTxWarp>
          </a:bodyPr>
          <a:lstStyle>
            <a:lvl1pPr>
              <a:defRPr sz="1200"/>
            </a:lvl1pPr>
          </a:lstStyle>
          <a:p>
            <a:endParaRPr lang="ru-RU"/>
          </a:p>
        </p:txBody>
      </p:sp>
      <p:sp>
        <p:nvSpPr>
          <p:cNvPr id="26627" name="Rectangle 3"/>
          <p:cNvSpPr>
            <a:spLocks noGrp="1" noChangeArrowheads="1"/>
          </p:cNvSpPr>
          <p:nvPr>
            <p:ph type="dt" sz="quarter" idx="1"/>
          </p:nvPr>
        </p:nvSpPr>
        <p:spPr bwMode="auto">
          <a:xfrm>
            <a:off x="5622800" y="0"/>
            <a:ext cx="4301543" cy="339884"/>
          </a:xfrm>
          <a:prstGeom prst="rect">
            <a:avLst/>
          </a:prstGeom>
          <a:noFill/>
          <a:ln w="9525">
            <a:noFill/>
            <a:miter lim="800000"/>
            <a:headEnd/>
            <a:tailEnd/>
          </a:ln>
          <a:effectLst/>
        </p:spPr>
        <p:txBody>
          <a:bodyPr vert="horz" wrap="square" lIns="91422" tIns="45710" rIns="91422" bIns="45710" numCol="1" anchor="t" anchorCtr="0" compatLnSpc="1">
            <a:prstTxWarp prst="textNoShape">
              <a:avLst/>
            </a:prstTxWarp>
          </a:bodyPr>
          <a:lstStyle>
            <a:lvl1pPr algn="r">
              <a:defRPr sz="1200"/>
            </a:lvl1pPr>
          </a:lstStyle>
          <a:p>
            <a:fld id="{B76A8ECD-D3F8-4CB7-ADA6-DB927FE53768}" type="datetimeFigureOut">
              <a:rPr lang="ru-RU"/>
              <a:pPr/>
              <a:t>09.06.2016</a:t>
            </a:fld>
            <a:endParaRPr lang="ru-RU"/>
          </a:p>
        </p:txBody>
      </p:sp>
      <p:sp>
        <p:nvSpPr>
          <p:cNvPr id="26628" name="Rectangle 4"/>
          <p:cNvSpPr>
            <a:spLocks noGrp="1" noChangeArrowheads="1"/>
          </p:cNvSpPr>
          <p:nvPr>
            <p:ph type="ftr" sz="quarter" idx="2"/>
          </p:nvPr>
        </p:nvSpPr>
        <p:spPr bwMode="auto">
          <a:xfrm>
            <a:off x="2" y="6456613"/>
            <a:ext cx="4301543" cy="339884"/>
          </a:xfrm>
          <a:prstGeom prst="rect">
            <a:avLst/>
          </a:prstGeom>
          <a:noFill/>
          <a:ln w="9525">
            <a:noFill/>
            <a:miter lim="800000"/>
            <a:headEnd/>
            <a:tailEnd/>
          </a:ln>
          <a:effectLst/>
        </p:spPr>
        <p:txBody>
          <a:bodyPr vert="horz" wrap="square" lIns="91422" tIns="45710" rIns="91422" bIns="45710" numCol="1" anchor="b" anchorCtr="0" compatLnSpc="1">
            <a:prstTxWarp prst="textNoShape">
              <a:avLst/>
            </a:prstTxWarp>
          </a:bodyPr>
          <a:lstStyle>
            <a:lvl1pPr>
              <a:defRPr sz="1200"/>
            </a:lvl1pPr>
          </a:lstStyle>
          <a:p>
            <a:endParaRPr lang="ru-RU"/>
          </a:p>
        </p:txBody>
      </p:sp>
      <p:sp>
        <p:nvSpPr>
          <p:cNvPr id="26629" name="Rectangle 5"/>
          <p:cNvSpPr>
            <a:spLocks noGrp="1" noChangeArrowheads="1"/>
          </p:cNvSpPr>
          <p:nvPr>
            <p:ph type="sldNum" sz="quarter" idx="3"/>
          </p:nvPr>
        </p:nvSpPr>
        <p:spPr bwMode="auto">
          <a:xfrm>
            <a:off x="5622800" y="6456613"/>
            <a:ext cx="4301543" cy="339884"/>
          </a:xfrm>
          <a:prstGeom prst="rect">
            <a:avLst/>
          </a:prstGeom>
          <a:noFill/>
          <a:ln w="9525">
            <a:noFill/>
            <a:miter lim="800000"/>
            <a:headEnd/>
            <a:tailEnd/>
          </a:ln>
          <a:effectLst/>
        </p:spPr>
        <p:txBody>
          <a:bodyPr vert="horz" wrap="square" lIns="91422" tIns="45710" rIns="91422" bIns="45710" numCol="1" anchor="b" anchorCtr="0" compatLnSpc="1">
            <a:prstTxWarp prst="textNoShape">
              <a:avLst/>
            </a:prstTxWarp>
          </a:bodyPr>
          <a:lstStyle>
            <a:lvl1pPr algn="r">
              <a:defRPr sz="1200"/>
            </a:lvl1pPr>
          </a:lstStyle>
          <a:p>
            <a:fld id="{9C4308CA-9ECD-4938-A3B7-3AB3B4BEC9D7}" type="slidenum">
              <a:rPr lang="ru-RU"/>
              <a:pPr/>
              <a:t>‹#›</a:t>
            </a:fld>
            <a:endParaRPr lang="ru-RU"/>
          </a:p>
        </p:txBody>
      </p:sp>
    </p:spTree>
    <p:extLst>
      <p:ext uri="{BB962C8B-B14F-4D97-AF65-F5344CB8AC3E}">
        <p14:creationId xmlns:p14="http://schemas.microsoft.com/office/powerpoint/2010/main" val="283043422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2" y="0"/>
            <a:ext cx="4301543" cy="341064"/>
          </a:xfrm>
          <a:prstGeom prst="rect">
            <a:avLst/>
          </a:prstGeom>
        </p:spPr>
        <p:txBody>
          <a:bodyPr vert="horz" lIns="91422" tIns="45710" rIns="91422" bIns="45710" rtlCol="0"/>
          <a:lstStyle>
            <a:lvl1pPr algn="l" defTabSz="914011"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5622800" y="0"/>
            <a:ext cx="4301543" cy="341064"/>
          </a:xfrm>
          <a:prstGeom prst="rect">
            <a:avLst/>
          </a:prstGeom>
        </p:spPr>
        <p:txBody>
          <a:bodyPr vert="horz" lIns="91422" tIns="45710" rIns="91422" bIns="45710" rtlCol="0"/>
          <a:lstStyle>
            <a:lvl1pPr algn="r" defTabSz="914011" fontAlgn="auto">
              <a:spcBef>
                <a:spcPts val="0"/>
              </a:spcBef>
              <a:spcAft>
                <a:spcPts val="0"/>
              </a:spcAft>
              <a:defRPr sz="1200" smtClean="0">
                <a:latin typeface="+mn-lt"/>
                <a:cs typeface="+mn-cs"/>
              </a:defRPr>
            </a:lvl1pPr>
          </a:lstStyle>
          <a:p>
            <a:pPr>
              <a:defRPr/>
            </a:pPr>
            <a:fld id="{E600AE7D-F9E9-4F84-A156-86B40493E244}" type="datetimeFigureOut">
              <a:rPr lang="ru-RU"/>
              <a:pPr>
                <a:defRPr/>
              </a:pPr>
              <a:t>09.06.2016</a:t>
            </a:fld>
            <a:endParaRPr lang="ru-RU"/>
          </a:p>
        </p:txBody>
      </p:sp>
      <p:sp>
        <p:nvSpPr>
          <p:cNvPr id="4" name="Образ слайда 3"/>
          <p:cNvSpPr>
            <a:spLocks noGrp="1" noRot="1" noChangeAspect="1"/>
          </p:cNvSpPr>
          <p:nvPr>
            <p:ph type="sldImg" idx="2"/>
          </p:nvPr>
        </p:nvSpPr>
        <p:spPr>
          <a:xfrm>
            <a:off x="3308350" y="850900"/>
            <a:ext cx="3309938" cy="2292350"/>
          </a:xfrm>
          <a:prstGeom prst="rect">
            <a:avLst/>
          </a:prstGeom>
          <a:noFill/>
          <a:ln w="12700">
            <a:solidFill>
              <a:prstClr val="black"/>
            </a:solidFill>
          </a:ln>
        </p:spPr>
        <p:txBody>
          <a:bodyPr vert="horz" lIns="91422" tIns="45710" rIns="91422" bIns="45710" rtlCol="0" anchor="ctr"/>
          <a:lstStyle/>
          <a:p>
            <a:pPr lvl="0"/>
            <a:endParaRPr lang="ru-RU" noProof="0"/>
          </a:p>
        </p:txBody>
      </p:sp>
      <p:sp>
        <p:nvSpPr>
          <p:cNvPr id="5" name="Заметки 4"/>
          <p:cNvSpPr>
            <a:spLocks noGrp="1"/>
          </p:cNvSpPr>
          <p:nvPr>
            <p:ph type="body" sz="quarter" idx="3"/>
          </p:nvPr>
        </p:nvSpPr>
        <p:spPr>
          <a:xfrm>
            <a:off x="992665" y="3271382"/>
            <a:ext cx="7941310" cy="2676585"/>
          </a:xfrm>
          <a:prstGeom prst="rect">
            <a:avLst/>
          </a:prstGeom>
        </p:spPr>
        <p:txBody>
          <a:bodyPr vert="horz" lIns="91422" tIns="45710" rIns="91422" bIns="45710"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2" y="6456611"/>
            <a:ext cx="4301543" cy="341064"/>
          </a:xfrm>
          <a:prstGeom prst="rect">
            <a:avLst/>
          </a:prstGeom>
        </p:spPr>
        <p:txBody>
          <a:bodyPr vert="horz" lIns="91422" tIns="45710" rIns="91422" bIns="45710" rtlCol="0" anchor="b"/>
          <a:lstStyle>
            <a:lvl1pPr algn="l" defTabSz="914011" fontAlgn="auto">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5622800" y="6456611"/>
            <a:ext cx="4301543" cy="341064"/>
          </a:xfrm>
          <a:prstGeom prst="rect">
            <a:avLst/>
          </a:prstGeom>
        </p:spPr>
        <p:txBody>
          <a:bodyPr vert="horz" lIns="91422" tIns="45710" rIns="91422" bIns="45710" rtlCol="0" anchor="b"/>
          <a:lstStyle>
            <a:lvl1pPr algn="r" defTabSz="914011" fontAlgn="auto">
              <a:spcBef>
                <a:spcPts val="0"/>
              </a:spcBef>
              <a:spcAft>
                <a:spcPts val="0"/>
              </a:spcAft>
              <a:defRPr sz="1200" smtClean="0">
                <a:latin typeface="+mn-lt"/>
                <a:cs typeface="+mn-cs"/>
              </a:defRPr>
            </a:lvl1pPr>
          </a:lstStyle>
          <a:p>
            <a:pPr>
              <a:defRPr/>
            </a:pPr>
            <a:fld id="{FFCAF51E-F1B1-43A5-A16B-11FDE87028DC}" type="slidenum">
              <a:rPr lang="ru-RU"/>
              <a:pPr>
                <a:defRPr/>
              </a:pPr>
              <a:t>‹#›</a:t>
            </a:fld>
            <a:endParaRPr lang="ru-RU"/>
          </a:p>
        </p:txBody>
      </p:sp>
    </p:spTree>
    <p:extLst>
      <p:ext uri="{BB962C8B-B14F-4D97-AF65-F5344CB8AC3E}">
        <p14:creationId xmlns:p14="http://schemas.microsoft.com/office/powerpoint/2010/main" val="123514441"/>
      </p:ext>
    </p:extLst>
  </p:cSld>
  <p:clrMap bg1="lt1" tx1="dk1" bg2="lt2" tx2="dk2" accent1="accent1" accent2="accent2" accent3="accent3" accent4="accent4" accent5="accent5" accent6="accent6" hlink="hlink" folHlink="folHlink"/>
  <p:hf hdr="0" dt="0"/>
  <p:notesStyle>
    <a:lvl1pPr algn="l" defTabSz="912813" rtl="0" fontAlgn="base">
      <a:spcBef>
        <a:spcPct val="30000"/>
      </a:spcBef>
      <a:spcAft>
        <a:spcPct val="0"/>
      </a:spcAft>
      <a:defRPr sz="1200" kern="1200">
        <a:solidFill>
          <a:schemeClr val="tx1"/>
        </a:solidFill>
        <a:latin typeface="+mn-lt"/>
        <a:ea typeface="+mn-ea"/>
        <a:cs typeface="+mn-cs"/>
      </a:defRPr>
    </a:lvl1pPr>
    <a:lvl2pPr marL="455613" algn="l" defTabSz="912813" rtl="0" fontAlgn="base">
      <a:spcBef>
        <a:spcPct val="30000"/>
      </a:spcBef>
      <a:spcAft>
        <a:spcPct val="0"/>
      </a:spcAft>
      <a:defRPr sz="1200" kern="1200">
        <a:solidFill>
          <a:schemeClr val="tx1"/>
        </a:solidFill>
        <a:latin typeface="+mn-lt"/>
        <a:ea typeface="+mn-ea"/>
        <a:cs typeface="+mn-cs"/>
      </a:defRPr>
    </a:lvl2pPr>
    <a:lvl3pPr marL="912813" algn="l" defTabSz="912813" rtl="0" fontAlgn="base">
      <a:spcBef>
        <a:spcPct val="30000"/>
      </a:spcBef>
      <a:spcAft>
        <a:spcPct val="0"/>
      </a:spcAft>
      <a:defRPr sz="1200" kern="1200">
        <a:solidFill>
          <a:schemeClr val="tx1"/>
        </a:solidFill>
        <a:latin typeface="+mn-lt"/>
        <a:ea typeface="+mn-ea"/>
        <a:cs typeface="+mn-cs"/>
      </a:defRPr>
    </a:lvl3pPr>
    <a:lvl4pPr marL="1370013" algn="l" defTabSz="912813" rtl="0" fontAlgn="base">
      <a:spcBef>
        <a:spcPct val="30000"/>
      </a:spcBef>
      <a:spcAft>
        <a:spcPct val="0"/>
      </a:spcAft>
      <a:defRPr sz="1200" kern="1200">
        <a:solidFill>
          <a:schemeClr val="tx1"/>
        </a:solidFill>
        <a:latin typeface="+mn-lt"/>
        <a:ea typeface="+mn-ea"/>
        <a:cs typeface="+mn-cs"/>
      </a:defRPr>
    </a:lvl4pPr>
    <a:lvl5pPr marL="1827213" algn="l" defTabSz="912813" rtl="0" fontAlgn="base">
      <a:spcBef>
        <a:spcPct val="30000"/>
      </a:spcBef>
      <a:spcAft>
        <a:spcPct val="0"/>
      </a:spcAft>
      <a:defRPr sz="1200" kern="1200">
        <a:solidFill>
          <a:schemeClr val="tx1"/>
        </a:solidFill>
        <a:latin typeface="+mn-lt"/>
        <a:ea typeface="+mn-ea"/>
        <a:cs typeface="+mn-cs"/>
      </a:defRPr>
    </a:lvl5pPr>
    <a:lvl6pPr marL="2285488" algn="l" defTabSz="914195" rtl="0" eaLnBrk="1" latinLnBrk="0" hangingPunct="1">
      <a:defRPr sz="1200" kern="1200">
        <a:solidFill>
          <a:schemeClr val="tx1"/>
        </a:solidFill>
        <a:latin typeface="+mn-lt"/>
        <a:ea typeface="+mn-ea"/>
        <a:cs typeface="+mn-cs"/>
      </a:defRPr>
    </a:lvl6pPr>
    <a:lvl7pPr marL="2742585" algn="l" defTabSz="914195" rtl="0" eaLnBrk="1" latinLnBrk="0" hangingPunct="1">
      <a:defRPr sz="1200" kern="1200">
        <a:solidFill>
          <a:schemeClr val="tx1"/>
        </a:solidFill>
        <a:latin typeface="+mn-lt"/>
        <a:ea typeface="+mn-ea"/>
        <a:cs typeface="+mn-cs"/>
      </a:defRPr>
    </a:lvl7pPr>
    <a:lvl8pPr marL="3199682" algn="l" defTabSz="914195" rtl="0" eaLnBrk="1" latinLnBrk="0" hangingPunct="1">
      <a:defRPr sz="1200" kern="1200">
        <a:solidFill>
          <a:schemeClr val="tx1"/>
        </a:solidFill>
        <a:latin typeface="+mn-lt"/>
        <a:ea typeface="+mn-ea"/>
        <a:cs typeface="+mn-cs"/>
      </a:defRPr>
    </a:lvl8pPr>
    <a:lvl9pPr marL="3656779" algn="l" defTabSz="914195"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slideMaster" Target="../slideMasters/slideMaster1.xml"/><Relationship Id="rId5" Type="http://schemas.openxmlformats.org/officeDocument/2006/relationships/tags" Target="../tags/tag7.xml"/><Relationship Id="rId4" Type="http://schemas.openxmlformats.org/officeDocument/2006/relationships/tags" Target="../tags/tag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McK Title Elements"/>
          <p:cNvGrpSpPr>
            <a:grpSpLocks/>
          </p:cNvGrpSpPr>
          <p:nvPr/>
        </p:nvGrpSpPr>
        <p:grpSpPr bwMode="auto">
          <a:xfrm>
            <a:off x="2917825" y="2182813"/>
            <a:ext cx="5557838" cy="4602162"/>
            <a:chOff x="1663" y="1348"/>
            <a:chExt cx="3167" cy="2841"/>
          </a:xfrm>
        </p:grpSpPr>
        <p:sp>
          <p:nvSpPr>
            <p:cNvPr id="5" name="McK Confidential" hidden="1"/>
            <p:cNvSpPr txBox="1">
              <a:spLocks noChangeArrowheads="1"/>
            </p:cNvSpPr>
            <p:nvPr userDrawn="1"/>
          </p:nvSpPr>
          <p:spPr bwMode="auto">
            <a:xfrm>
              <a:off x="1663" y="1348"/>
              <a:ext cx="936" cy="133"/>
            </a:xfrm>
            <a:prstGeom prst="rect">
              <a:avLst/>
            </a:prstGeom>
            <a:noFill/>
            <a:ln>
              <a:noFill/>
            </a:ln>
            <a:extLst/>
          </p:spPr>
          <p:txBody>
            <a:bodyPr lIns="0" tIns="0" rIns="0" bIns="0">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914195">
                <a:defRPr/>
              </a:pPr>
              <a:r>
                <a:rPr kumimoji="0" lang="en-US" sz="1400" smtClean="0">
                  <a:solidFill>
                    <a:srgbClr val="000000"/>
                  </a:solidFill>
                </a:rPr>
                <a:t>CONFIDENTIAL</a:t>
              </a:r>
            </a:p>
          </p:txBody>
        </p:sp>
        <p:sp>
          <p:nvSpPr>
            <p:cNvPr id="6" name="McK Document" hidden="1"/>
            <p:cNvSpPr txBox="1">
              <a:spLocks noChangeArrowheads="1"/>
            </p:cNvSpPr>
            <p:nvPr userDrawn="1"/>
          </p:nvSpPr>
          <p:spPr bwMode="auto">
            <a:xfrm>
              <a:off x="1663" y="3050"/>
              <a:ext cx="3167" cy="132"/>
            </a:xfrm>
            <a:prstGeom prst="rect">
              <a:avLst/>
            </a:prstGeom>
            <a:noFill/>
            <a:ln>
              <a:noFill/>
            </a:ln>
            <a:extLst/>
          </p:spPr>
          <p:txBody>
            <a:bodyPr lIns="0" tIns="0" rIns="0" bIns="0" anchor="b">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914195">
                <a:defRPr/>
              </a:pPr>
              <a:r>
                <a:rPr kumimoji="0" lang="en-US" sz="1400" smtClean="0">
                  <a:solidFill>
                    <a:srgbClr val="000000"/>
                  </a:solidFill>
                </a:rPr>
                <a:t>Document</a:t>
              </a:r>
            </a:p>
          </p:txBody>
        </p:sp>
        <p:sp>
          <p:nvSpPr>
            <p:cNvPr id="7" name="McK Date" hidden="1"/>
            <p:cNvSpPr txBox="1">
              <a:spLocks noChangeArrowheads="1"/>
            </p:cNvSpPr>
            <p:nvPr userDrawn="1"/>
          </p:nvSpPr>
          <p:spPr bwMode="auto">
            <a:xfrm>
              <a:off x="1663" y="3216"/>
              <a:ext cx="3167" cy="133"/>
            </a:xfrm>
            <a:prstGeom prst="rect">
              <a:avLst/>
            </a:prstGeom>
            <a:noFill/>
            <a:ln>
              <a:noFill/>
            </a:ln>
            <a:extLst/>
          </p:spPr>
          <p:txBody>
            <a:bodyPr lIns="0" tIns="0" rIns="0" bIns="0">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914195">
                <a:defRPr/>
              </a:pPr>
              <a:r>
                <a:rPr kumimoji="0" lang="en-US" sz="1400" smtClean="0">
                  <a:solidFill>
                    <a:srgbClr val="000000"/>
                  </a:solidFill>
                </a:rPr>
                <a:t>Date</a:t>
              </a:r>
            </a:p>
          </p:txBody>
        </p:sp>
        <p:sp>
          <p:nvSpPr>
            <p:cNvPr id="8" name="McK Disclaimer" hidden="1"/>
            <p:cNvSpPr>
              <a:spLocks noChangeArrowheads="1"/>
            </p:cNvSpPr>
            <p:nvPr userDrawn="1">
              <p:custDataLst>
                <p:tags r:id="rId5"/>
              </p:custDataLst>
            </p:nvPr>
          </p:nvSpPr>
          <p:spPr bwMode="auto">
            <a:xfrm>
              <a:off x="1663" y="3761"/>
              <a:ext cx="2303" cy="428"/>
            </a:xfrm>
            <a:prstGeom prst="rect">
              <a:avLst/>
            </a:prstGeom>
            <a:noFill/>
            <a:ln>
              <a:noFill/>
            </a:ln>
            <a:extLst/>
          </p:spPr>
          <p:txBody>
            <a:bodyPr lIns="0" tIns="0" rIns="0" bIns="0" anchor="b">
              <a:spAutoFit/>
            </a:bodyPr>
            <a:lstStyle>
              <a:lvl1pPr defTabSz="804863">
                <a:defRPr kumimoji="1" sz="1600">
                  <a:solidFill>
                    <a:schemeClr val="tx1"/>
                  </a:solidFill>
                  <a:latin typeface="Arial" pitchFamily="34" charset="0"/>
                  <a:ea typeface="ＭＳ Ｐゴシック" pitchFamily="34" charset="-128"/>
                </a:defRPr>
              </a:lvl1pPr>
              <a:lvl2pPr marL="742950" indent="-285750" defTabSz="804863">
                <a:defRPr kumimoji="1" sz="1600">
                  <a:solidFill>
                    <a:schemeClr val="tx1"/>
                  </a:solidFill>
                  <a:latin typeface="Arial" pitchFamily="34" charset="0"/>
                  <a:ea typeface="ＭＳ Ｐゴシック" pitchFamily="34" charset="-128"/>
                </a:defRPr>
              </a:lvl2pPr>
              <a:lvl3pPr marL="1143000" indent="-228600" defTabSz="804863">
                <a:defRPr kumimoji="1" sz="1600">
                  <a:solidFill>
                    <a:schemeClr val="tx1"/>
                  </a:solidFill>
                  <a:latin typeface="Arial" pitchFamily="34" charset="0"/>
                  <a:ea typeface="ＭＳ Ｐゴシック" pitchFamily="34" charset="-128"/>
                </a:defRPr>
              </a:lvl3pPr>
              <a:lvl4pPr marL="1600200" indent="-228600" defTabSz="804863">
                <a:defRPr kumimoji="1" sz="1600">
                  <a:solidFill>
                    <a:schemeClr val="tx1"/>
                  </a:solidFill>
                  <a:latin typeface="Arial" pitchFamily="34" charset="0"/>
                  <a:ea typeface="ＭＳ Ｐゴシック" pitchFamily="34" charset="-128"/>
                </a:defRPr>
              </a:lvl4pPr>
              <a:lvl5pPr marL="2057400" indent="-228600" defTabSz="804863">
                <a:defRPr kumimoji="1" sz="1600">
                  <a:solidFill>
                    <a:schemeClr val="tx1"/>
                  </a:solidFill>
                  <a:latin typeface="Arial" pitchFamily="34" charset="0"/>
                  <a:ea typeface="ＭＳ Ｐゴシック" pitchFamily="34" charset="-128"/>
                </a:defRPr>
              </a:lvl5pPr>
              <a:lvl6pPr marL="2514600" indent="-228600" defTabSz="804863"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defTabSz="804863"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defTabSz="804863"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defTabSz="804863" fontAlgn="base">
                <a:spcBef>
                  <a:spcPct val="0"/>
                </a:spcBef>
                <a:spcAft>
                  <a:spcPct val="0"/>
                </a:spcAft>
                <a:defRPr kumimoji="1" sz="1600">
                  <a:solidFill>
                    <a:schemeClr val="tx1"/>
                  </a:solidFill>
                  <a:latin typeface="Arial" pitchFamily="34" charset="0"/>
                  <a:ea typeface="ＭＳ Ｐゴシック" pitchFamily="34" charset="-128"/>
                </a:defRPr>
              </a:lvl9pPr>
            </a:lstStyle>
            <a:p>
              <a:pPr eaLnBrk="0" hangingPunct="0">
                <a:defRPr/>
              </a:pPr>
              <a:r>
                <a:rPr kumimoji="0" lang="en-US" altLang="ru-RU" sz="900" smtClean="0">
                  <a:solidFill>
                    <a:srgbClr val="000000"/>
                  </a:solidFill>
                  <a:cs typeface="+mn-cs"/>
                </a:rPr>
                <a:t>This report is solely for the use of client personnel.  No part of it may be circulated, quoted, or reproduced for distribution outside the client organization without prior written approval from McKinsey &amp; Company. This material was used by McKinsey &amp; Company during an oral presentation; it is not a complete record of the discussion.</a:t>
              </a:r>
            </a:p>
          </p:txBody>
        </p:sp>
      </p:grpSp>
      <p:sp>
        <p:nvSpPr>
          <p:cNvPr id="9" name="Rectangle 1040"/>
          <p:cNvSpPr>
            <a:spLocks noChangeArrowheads="1"/>
          </p:cNvSpPr>
          <p:nvPr userDrawn="1">
            <p:custDataLst>
              <p:tags r:id="rId1"/>
            </p:custDataLst>
          </p:nvPr>
        </p:nvSpPr>
        <p:spPr bwMode="auto">
          <a:xfrm rot="10800000" flipH="1" flipV="1">
            <a:off x="0" y="433388"/>
            <a:ext cx="2262188" cy="6424612"/>
          </a:xfrm>
          <a:prstGeom prst="rect">
            <a:avLst/>
          </a:prstGeom>
          <a:solidFill>
            <a:srgbClr val="E1E2E3"/>
          </a:solidFill>
          <a:ln>
            <a:noFill/>
          </a:ln>
          <a:extLst/>
        </p:spPr>
        <p:txBody>
          <a:bodyPr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defTabSz="914195">
              <a:defRPr/>
            </a:pPr>
            <a:endParaRPr kumimoji="0" lang="ru-RU" altLang="ru-RU" sz="1200" i="1" smtClean="0">
              <a:solidFill>
                <a:srgbClr val="000000"/>
              </a:solidFill>
              <a:cs typeface="+mn-cs"/>
            </a:endParaRPr>
          </a:p>
        </p:txBody>
      </p:sp>
      <p:sp>
        <p:nvSpPr>
          <p:cNvPr id="10" name="Rectangle 1041"/>
          <p:cNvSpPr>
            <a:spLocks noChangeArrowheads="1"/>
          </p:cNvSpPr>
          <p:nvPr userDrawn="1">
            <p:custDataLst>
              <p:tags r:id="rId2"/>
            </p:custDataLst>
          </p:nvPr>
        </p:nvSpPr>
        <p:spPr bwMode="auto">
          <a:xfrm rot="10800000" flipH="1">
            <a:off x="2233613" y="0"/>
            <a:ext cx="174625" cy="6872288"/>
          </a:xfrm>
          <a:prstGeom prst="rect">
            <a:avLst/>
          </a:prstGeom>
          <a:gradFill rotWithShape="1">
            <a:gsLst>
              <a:gs pos="0">
                <a:srgbClr val="004E8E"/>
              </a:gs>
              <a:gs pos="100000">
                <a:srgbClr val="FFFFFF"/>
              </a:gs>
            </a:gsLst>
            <a:lin ang="0" scaled="1"/>
          </a:gradFill>
          <a:ln>
            <a:noFill/>
          </a:ln>
          <a:extLst/>
        </p:spPr>
        <p:txBody>
          <a:bodyPr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defTabSz="914195">
              <a:defRPr/>
            </a:pPr>
            <a:endParaRPr kumimoji="0" lang="ru-RU" altLang="ru-RU" sz="1200" i="1" smtClean="0">
              <a:solidFill>
                <a:srgbClr val="000000"/>
              </a:solidFill>
              <a:cs typeface="+mn-cs"/>
            </a:endParaRPr>
          </a:p>
        </p:txBody>
      </p:sp>
      <p:sp>
        <p:nvSpPr>
          <p:cNvPr id="11" name="Rectangle 1042"/>
          <p:cNvSpPr>
            <a:spLocks noChangeArrowheads="1"/>
          </p:cNvSpPr>
          <p:nvPr userDrawn="1">
            <p:custDataLst>
              <p:tags r:id="rId3"/>
            </p:custDataLst>
          </p:nvPr>
        </p:nvSpPr>
        <p:spPr bwMode="auto">
          <a:xfrm rot="5400000">
            <a:off x="4706938" y="-4721226"/>
            <a:ext cx="490538" cy="9929813"/>
          </a:xfrm>
          <a:prstGeom prst="rect">
            <a:avLst/>
          </a:prstGeom>
          <a:solidFill>
            <a:srgbClr val="004E8E"/>
          </a:solidFill>
          <a:ln>
            <a:noFill/>
          </a:ln>
          <a:extLst/>
        </p:spPr>
        <p:txBody>
          <a:bodyPr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defTabSz="914195">
              <a:defRPr/>
            </a:pPr>
            <a:endParaRPr kumimoji="0" lang="ru-RU" altLang="ru-RU" sz="1200" i="1" smtClean="0">
              <a:solidFill>
                <a:srgbClr val="000000"/>
              </a:solidFill>
              <a:cs typeface="+mn-cs"/>
            </a:endParaRPr>
          </a:p>
        </p:txBody>
      </p:sp>
      <p:sp>
        <p:nvSpPr>
          <p:cNvPr id="12" name="Rectangle 1043"/>
          <p:cNvSpPr>
            <a:spLocks noChangeArrowheads="1"/>
          </p:cNvSpPr>
          <p:nvPr userDrawn="1">
            <p:custDataLst>
              <p:tags r:id="rId4"/>
            </p:custDataLst>
          </p:nvPr>
        </p:nvSpPr>
        <p:spPr bwMode="auto">
          <a:xfrm rot="16200000" flipV="1">
            <a:off x="4879975" y="1835150"/>
            <a:ext cx="144463" cy="9929813"/>
          </a:xfrm>
          <a:prstGeom prst="rect">
            <a:avLst/>
          </a:prstGeom>
          <a:solidFill>
            <a:srgbClr val="004E8E"/>
          </a:solidFill>
          <a:ln>
            <a:noFill/>
          </a:ln>
          <a:extLst/>
        </p:spPr>
        <p:txBody>
          <a:bodyPr rot="10800000" vert="eaVert"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algn="ctr" defTabSz="914195">
              <a:defRPr/>
            </a:pPr>
            <a:r>
              <a:rPr kumimoji="0" lang="ru-RU" altLang="ru-RU" sz="1000" b="1" smtClean="0">
                <a:solidFill>
                  <a:srgbClr val="000000"/>
                </a:solidFill>
                <a:cs typeface="+mn-cs"/>
              </a:rPr>
              <a:t> </a:t>
            </a:r>
          </a:p>
        </p:txBody>
      </p:sp>
      <p:sp>
        <p:nvSpPr>
          <p:cNvPr id="1868828" name="Rectangle 1052"/>
          <p:cNvSpPr>
            <a:spLocks noGrp="1" noChangeArrowheads="1"/>
          </p:cNvSpPr>
          <p:nvPr>
            <p:ph type="ctrTitle"/>
          </p:nvPr>
        </p:nvSpPr>
        <p:spPr>
          <a:xfrm>
            <a:off x="3904995" y="3096971"/>
            <a:ext cx="5418302" cy="430887"/>
          </a:xfrm>
        </p:spPr>
        <p:txBody>
          <a:bodyPr anchor="ctr"/>
          <a:lstStyle>
            <a:lvl1pPr>
              <a:defRPr sz="2800" b="1"/>
            </a:lvl1pPr>
          </a:lstStyle>
          <a:p>
            <a:r>
              <a:rPr lang="en-US" dirty="0"/>
              <a:t>Click to edit Master title style</a:t>
            </a:r>
          </a:p>
        </p:txBody>
      </p:sp>
      <p:sp>
        <p:nvSpPr>
          <p:cNvPr id="1868829" name="Rectangle 1053"/>
          <p:cNvSpPr>
            <a:spLocks noGrp="1" noChangeArrowheads="1"/>
          </p:cNvSpPr>
          <p:nvPr>
            <p:ph type="subTitle" idx="1"/>
          </p:nvPr>
        </p:nvSpPr>
        <p:spPr>
          <a:xfrm>
            <a:off x="3904996" y="4261552"/>
            <a:ext cx="4346706" cy="276999"/>
          </a:xfrm>
        </p:spPr>
        <p:txBody>
          <a:bodyPr/>
          <a:lstStyle>
            <a:lvl1pPr>
              <a:defRPr sz="1800">
                <a:solidFill>
                  <a:srgbClr val="000000"/>
                </a:solidFill>
              </a:defRPr>
            </a:lvl1pPr>
          </a:lstStyle>
          <a:p>
            <a:r>
              <a:rPr lang="en-US" dirty="0"/>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pg num"/>
          <p:cNvSpPr>
            <a:spLocks noGrp="1" noChangeArrowheads="1"/>
          </p:cNvSpPr>
          <p:nvPr>
            <p:ph type="sldNum" sz="quarter" idx="10"/>
          </p:nvPr>
        </p:nvSpPr>
        <p:spPr/>
        <p:txBody>
          <a:bodyPr/>
          <a:lstStyle>
            <a:lvl1pPr fontAlgn="auto">
              <a:spcBef>
                <a:spcPts val="0"/>
              </a:spcBef>
              <a:spcAft>
                <a:spcPts val="0"/>
              </a:spcAft>
              <a:defRPr>
                <a:ea typeface="+mn-ea"/>
              </a:defRPr>
            </a:lvl1pPr>
          </a:lstStyle>
          <a:p>
            <a:pPr>
              <a:defRPr/>
            </a:pPr>
            <a:fld id="{35C6A0B1-8A38-4A9D-916C-09223C1737FE}" type="slidenum">
              <a:rPr lang="en-US" altLang="ru-RU"/>
              <a:pPr>
                <a:defRPr/>
              </a:pPr>
              <a:t>‹#›</a:t>
            </a:fld>
            <a:endParaRPr lang="en-US" alt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pg num"/>
          <p:cNvSpPr>
            <a:spLocks noGrp="1" noChangeArrowheads="1"/>
          </p:cNvSpPr>
          <p:nvPr>
            <p:ph type="sldNum" sz="quarter" idx="10"/>
          </p:nvPr>
        </p:nvSpPr>
        <p:spPr/>
        <p:txBody>
          <a:bodyPr/>
          <a:lstStyle>
            <a:lvl1pPr fontAlgn="auto">
              <a:spcBef>
                <a:spcPts val="0"/>
              </a:spcBef>
              <a:spcAft>
                <a:spcPts val="0"/>
              </a:spcAft>
              <a:defRPr>
                <a:ea typeface="+mn-ea"/>
              </a:defRPr>
            </a:lvl1pPr>
          </a:lstStyle>
          <a:p>
            <a:pPr>
              <a:defRPr/>
            </a:pPr>
            <a:fld id="{A75F70F0-0F10-43DB-B21C-44BBECAE22B0}" type="slidenum">
              <a:rPr lang="en-US" altLang="ru-RU"/>
              <a:pPr>
                <a:defRPr/>
              </a:pPr>
              <a:t>‹#›</a:t>
            </a:fld>
            <a:endParaRPr lang="en-US" altLang="ru-RU"/>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ags" Target="../tags/tag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1028"/>
          <p:cNvSpPr>
            <a:spLocks noChangeArrowheads="1"/>
          </p:cNvSpPr>
          <p:nvPr userDrawn="1">
            <p:custDataLst>
              <p:tags r:id="rId5"/>
            </p:custDataLst>
          </p:nvPr>
        </p:nvSpPr>
        <p:spPr bwMode="auto">
          <a:xfrm rot="16200000" flipV="1">
            <a:off x="4901406" y="1867694"/>
            <a:ext cx="103188" cy="9906000"/>
          </a:xfrm>
          <a:prstGeom prst="rect">
            <a:avLst/>
          </a:prstGeom>
          <a:gradFill rotWithShape="1">
            <a:gsLst>
              <a:gs pos="0">
                <a:srgbClr val="004E8E"/>
              </a:gs>
              <a:gs pos="100000">
                <a:srgbClr val="FFFFFF"/>
              </a:gs>
            </a:gsLst>
            <a:lin ang="0" scaled="1"/>
          </a:gradFill>
          <a:ln>
            <a:noFill/>
          </a:ln>
          <a:extLst/>
        </p:spPr>
        <p:txBody>
          <a:bodyPr rot="10800000" vert="eaVert"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algn="ctr" defTabSz="914195">
              <a:defRPr/>
            </a:pPr>
            <a:r>
              <a:rPr kumimoji="0" lang="ru-RU" altLang="ru-RU" sz="1000" b="1" smtClean="0">
                <a:solidFill>
                  <a:srgbClr val="000000"/>
                </a:solidFill>
                <a:cs typeface="+mn-cs"/>
              </a:rPr>
              <a:t> </a:t>
            </a:r>
          </a:p>
        </p:txBody>
      </p:sp>
      <p:sp>
        <p:nvSpPr>
          <p:cNvPr id="1027" name="Rectangle 4"/>
          <p:cNvSpPr>
            <a:spLocks noGrp="1" noChangeArrowheads="1"/>
          </p:cNvSpPr>
          <p:nvPr>
            <p:ph type="body" idx="1"/>
          </p:nvPr>
        </p:nvSpPr>
        <p:spPr bwMode="auto">
          <a:xfrm>
            <a:off x="134938" y="1298575"/>
            <a:ext cx="9526587" cy="120015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altLang="ru-RU" smtClean="0"/>
              <a:t>Click to edit Master text styles</a:t>
            </a:r>
          </a:p>
          <a:p>
            <a:pPr lvl="1"/>
            <a:r>
              <a:rPr lang="en-US" altLang="ru-RU" smtClean="0"/>
              <a:t>Second level</a:t>
            </a:r>
          </a:p>
          <a:p>
            <a:pPr lvl="2"/>
            <a:r>
              <a:rPr lang="en-US" altLang="ru-RU" smtClean="0"/>
              <a:t>Third level</a:t>
            </a:r>
          </a:p>
          <a:p>
            <a:pPr lvl="3"/>
            <a:r>
              <a:rPr lang="en-US" altLang="ru-RU" smtClean="0"/>
              <a:t>Fourth level</a:t>
            </a:r>
          </a:p>
          <a:p>
            <a:pPr lvl="4"/>
            <a:r>
              <a:rPr lang="en-US" altLang="ru-RU" smtClean="0"/>
              <a:t>Fifth level</a:t>
            </a:r>
          </a:p>
        </p:txBody>
      </p:sp>
      <p:grpSp>
        <p:nvGrpSpPr>
          <p:cNvPr id="1028" name="McK Slide Elements"/>
          <p:cNvGrpSpPr>
            <a:grpSpLocks/>
          </p:cNvGrpSpPr>
          <p:nvPr/>
        </p:nvGrpSpPr>
        <p:grpSpPr bwMode="auto">
          <a:xfrm>
            <a:off x="134938" y="542925"/>
            <a:ext cx="9526587" cy="6288088"/>
            <a:chOff x="77" y="335"/>
            <a:chExt cx="5429" cy="3882"/>
          </a:xfrm>
        </p:grpSpPr>
        <p:sp>
          <p:nvSpPr>
            <p:cNvPr id="2" name="McK Measure" hidden="1"/>
            <p:cNvSpPr txBox="1">
              <a:spLocks noChangeArrowheads="1"/>
            </p:cNvSpPr>
            <p:nvPr userDrawn="1"/>
          </p:nvSpPr>
          <p:spPr bwMode="auto">
            <a:xfrm>
              <a:off x="77" y="335"/>
              <a:ext cx="5429" cy="152"/>
            </a:xfrm>
            <a:prstGeom prst="rect">
              <a:avLst/>
            </a:prstGeom>
            <a:noFill/>
            <a:ln>
              <a:noFill/>
            </a:ln>
            <a:extLst/>
          </p:spPr>
          <p:txBody>
            <a:bodyPr lIns="0" tIns="0" rIns="0" bIns="0">
              <a:spAutoFit/>
            </a:bodyPr>
            <a:lstStyle>
              <a:lvl1pPr defTabSz="895350">
                <a:defRPr kumimoji="1" sz="2400">
                  <a:solidFill>
                    <a:schemeClr val="tx1"/>
                  </a:solidFill>
                  <a:latin typeface="Arial" charset="0"/>
                  <a:ea typeface="Arial" charset="0"/>
                  <a:cs typeface="Arial" charset="0"/>
                </a:defRPr>
              </a:lvl1pPr>
              <a:lvl2pPr marL="742950" indent="-285750" defTabSz="895350">
                <a:defRPr kumimoji="1" sz="2400">
                  <a:solidFill>
                    <a:schemeClr val="tx1"/>
                  </a:solidFill>
                  <a:latin typeface="Arial" charset="0"/>
                  <a:ea typeface="Arial" charset="0"/>
                </a:defRPr>
              </a:lvl2pPr>
              <a:lvl3pPr marL="1143000" indent="-228600" defTabSz="895350">
                <a:defRPr kumimoji="1" sz="2400">
                  <a:solidFill>
                    <a:schemeClr val="tx1"/>
                  </a:solidFill>
                  <a:latin typeface="Arial" charset="0"/>
                  <a:ea typeface="Arial" charset="0"/>
                </a:defRPr>
              </a:lvl3pPr>
              <a:lvl4pPr marL="1600200" indent="-228600" defTabSz="895350">
                <a:defRPr kumimoji="1" sz="2400">
                  <a:solidFill>
                    <a:schemeClr val="tx1"/>
                  </a:solidFill>
                  <a:latin typeface="Arial" charset="0"/>
                  <a:ea typeface="Arial" charset="0"/>
                </a:defRPr>
              </a:lvl4pPr>
              <a:lvl5pPr marL="2057400" indent="-228600" defTabSz="895350">
                <a:defRPr kumimoji="1" sz="2400">
                  <a:solidFill>
                    <a:schemeClr val="tx1"/>
                  </a:solidFill>
                  <a:latin typeface="Arial" charset="0"/>
                  <a:ea typeface="Arial" charset="0"/>
                </a:defRPr>
              </a:lvl5pPr>
              <a:lvl6pPr marL="2514600" indent="-228600" defTabSz="895350" fontAlgn="base">
                <a:spcBef>
                  <a:spcPct val="0"/>
                </a:spcBef>
                <a:spcAft>
                  <a:spcPct val="0"/>
                </a:spcAft>
                <a:defRPr kumimoji="1" sz="2400">
                  <a:solidFill>
                    <a:schemeClr val="tx1"/>
                  </a:solidFill>
                  <a:latin typeface="Arial" charset="0"/>
                  <a:ea typeface="Arial" charset="0"/>
                </a:defRPr>
              </a:lvl6pPr>
              <a:lvl7pPr marL="2971800" indent="-228600" defTabSz="895350" fontAlgn="base">
                <a:spcBef>
                  <a:spcPct val="0"/>
                </a:spcBef>
                <a:spcAft>
                  <a:spcPct val="0"/>
                </a:spcAft>
                <a:defRPr kumimoji="1" sz="2400">
                  <a:solidFill>
                    <a:schemeClr val="tx1"/>
                  </a:solidFill>
                  <a:latin typeface="Arial" charset="0"/>
                  <a:ea typeface="Arial" charset="0"/>
                </a:defRPr>
              </a:lvl7pPr>
              <a:lvl8pPr marL="3429000" indent="-228600" defTabSz="895350" fontAlgn="base">
                <a:spcBef>
                  <a:spcPct val="0"/>
                </a:spcBef>
                <a:spcAft>
                  <a:spcPct val="0"/>
                </a:spcAft>
                <a:defRPr kumimoji="1" sz="2400">
                  <a:solidFill>
                    <a:schemeClr val="tx1"/>
                  </a:solidFill>
                  <a:latin typeface="Arial" charset="0"/>
                  <a:ea typeface="Arial" charset="0"/>
                </a:defRPr>
              </a:lvl8pPr>
              <a:lvl9pPr marL="3886200" indent="-228600" defTabSz="895350" fontAlgn="base">
                <a:spcBef>
                  <a:spcPct val="0"/>
                </a:spcBef>
                <a:spcAft>
                  <a:spcPct val="0"/>
                </a:spcAft>
                <a:defRPr kumimoji="1" sz="2400">
                  <a:solidFill>
                    <a:schemeClr val="tx1"/>
                  </a:solidFill>
                  <a:latin typeface="Arial" charset="0"/>
                  <a:ea typeface="Arial" charset="0"/>
                </a:defRPr>
              </a:lvl9pPr>
            </a:lstStyle>
            <a:p>
              <a:pPr>
                <a:defRPr/>
              </a:pPr>
              <a:r>
                <a:rPr kumimoji="0" lang="en-US" sz="1600" smtClean="0">
                  <a:solidFill>
                    <a:srgbClr val="000000"/>
                  </a:solidFill>
                </a:rPr>
                <a:t>Unit of measure</a:t>
              </a:r>
            </a:p>
          </p:txBody>
        </p:sp>
        <p:sp>
          <p:nvSpPr>
            <p:cNvPr id="1035" name="McK Footnote" hidden="1"/>
            <p:cNvSpPr txBox="1">
              <a:spLocks noChangeArrowheads="1"/>
            </p:cNvSpPr>
            <p:nvPr userDrawn="1"/>
          </p:nvSpPr>
          <p:spPr bwMode="auto">
            <a:xfrm>
              <a:off x="79" y="3966"/>
              <a:ext cx="5145" cy="251"/>
            </a:xfrm>
            <a:prstGeom prst="rect">
              <a:avLst/>
            </a:prstGeom>
            <a:noFill/>
            <a:ln>
              <a:noFill/>
            </a:ln>
            <a:extLst/>
          </p:spPr>
          <p:txBody>
            <a:bodyPr lIns="0" tIns="0" rIns="0" bIns="0" anchor="b">
              <a:spAutoFit/>
            </a:bodyPr>
            <a:lstStyle>
              <a:lvl1pPr marL="574675" indent="-574675" defTabSz="895350">
                <a:tabLst>
                  <a:tab pos="533400" algn="r"/>
                </a:tabLst>
                <a:defRPr kumimoji="1" sz="2400">
                  <a:solidFill>
                    <a:schemeClr val="tx1"/>
                  </a:solidFill>
                  <a:latin typeface="Arial" charset="0"/>
                  <a:ea typeface="Arial" charset="0"/>
                  <a:cs typeface="Arial" charset="0"/>
                </a:defRPr>
              </a:lvl1pPr>
              <a:lvl2pPr marL="742950" indent="-285750" defTabSz="895350">
                <a:tabLst>
                  <a:tab pos="533400" algn="r"/>
                </a:tabLst>
                <a:defRPr kumimoji="1" sz="2400">
                  <a:solidFill>
                    <a:schemeClr val="tx1"/>
                  </a:solidFill>
                  <a:latin typeface="Arial" charset="0"/>
                  <a:ea typeface="Arial" charset="0"/>
                </a:defRPr>
              </a:lvl2pPr>
              <a:lvl3pPr marL="1143000" indent="-228600" defTabSz="895350">
                <a:tabLst>
                  <a:tab pos="533400" algn="r"/>
                </a:tabLst>
                <a:defRPr kumimoji="1" sz="2400">
                  <a:solidFill>
                    <a:schemeClr val="tx1"/>
                  </a:solidFill>
                  <a:latin typeface="Arial" charset="0"/>
                  <a:ea typeface="Arial" charset="0"/>
                </a:defRPr>
              </a:lvl3pPr>
              <a:lvl4pPr marL="1600200" indent="-228600" defTabSz="895350">
                <a:tabLst>
                  <a:tab pos="533400" algn="r"/>
                </a:tabLst>
                <a:defRPr kumimoji="1" sz="2400">
                  <a:solidFill>
                    <a:schemeClr val="tx1"/>
                  </a:solidFill>
                  <a:latin typeface="Arial" charset="0"/>
                  <a:ea typeface="Arial" charset="0"/>
                </a:defRPr>
              </a:lvl4pPr>
              <a:lvl5pPr marL="2057400" indent="-228600" defTabSz="895350">
                <a:tabLst>
                  <a:tab pos="533400" algn="r"/>
                </a:tabLst>
                <a:defRPr kumimoji="1" sz="2400">
                  <a:solidFill>
                    <a:schemeClr val="tx1"/>
                  </a:solidFill>
                  <a:latin typeface="Arial" charset="0"/>
                  <a:ea typeface="Arial" charset="0"/>
                </a:defRPr>
              </a:lvl5pPr>
              <a:lvl6pPr marL="2514600" indent="-228600" defTabSz="895350" fontAlgn="base">
                <a:spcBef>
                  <a:spcPct val="0"/>
                </a:spcBef>
                <a:spcAft>
                  <a:spcPct val="0"/>
                </a:spcAft>
                <a:tabLst>
                  <a:tab pos="533400" algn="r"/>
                </a:tabLst>
                <a:defRPr kumimoji="1" sz="2400">
                  <a:solidFill>
                    <a:schemeClr val="tx1"/>
                  </a:solidFill>
                  <a:latin typeface="Arial" charset="0"/>
                  <a:ea typeface="Arial" charset="0"/>
                </a:defRPr>
              </a:lvl6pPr>
              <a:lvl7pPr marL="2971800" indent="-228600" defTabSz="895350" fontAlgn="base">
                <a:spcBef>
                  <a:spcPct val="0"/>
                </a:spcBef>
                <a:spcAft>
                  <a:spcPct val="0"/>
                </a:spcAft>
                <a:tabLst>
                  <a:tab pos="533400" algn="r"/>
                </a:tabLst>
                <a:defRPr kumimoji="1" sz="2400">
                  <a:solidFill>
                    <a:schemeClr val="tx1"/>
                  </a:solidFill>
                  <a:latin typeface="Arial" charset="0"/>
                  <a:ea typeface="Arial" charset="0"/>
                </a:defRPr>
              </a:lvl7pPr>
              <a:lvl8pPr marL="3429000" indent="-228600" defTabSz="895350" fontAlgn="base">
                <a:spcBef>
                  <a:spcPct val="0"/>
                </a:spcBef>
                <a:spcAft>
                  <a:spcPct val="0"/>
                </a:spcAft>
                <a:tabLst>
                  <a:tab pos="533400" algn="r"/>
                </a:tabLst>
                <a:defRPr kumimoji="1" sz="2400">
                  <a:solidFill>
                    <a:schemeClr val="tx1"/>
                  </a:solidFill>
                  <a:latin typeface="Arial" charset="0"/>
                  <a:ea typeface="Arial" charset="0"/>
                </a:defRPr>
              </a:lvl8pPr>
              <a:lvl9pPr marL="3886200" indent="-228600" defTabSz="895350" fontAlgn="base">
                <a:spcBef>
                  <a:spcPct val="0"/>
                </a:spcBef>
                <a:spcAft>
                  <a:spcPct val="0"/>
                </a:spcAft>
                <a:tabLst>
                  <a:tab pos="533400" algn="r"/>
                </a:tabLst>
                <a:defRPr kumimoji="1" sz="2400">
                  <a:solidFill>
                    <a:schemeClr val="tx1"/>
                  </a:solidFill>
                  <a:latin typeface="Arial" charset="0"/>
                  <a:ea typeface="Arial" charset="0"/>
                </a:defRPr>
              </a:lvl9pPr>
            </a:lstStyle>
            <a:p>
              <a:pPr>
                <a:defRPr/>
              </a:pPr>
              <a:r>
                <a:rPr kumimoji="0" lang="en-US" sz="1200" smtClean="0">
                  <a:solidFill>
                    <a:srgbClr val="000000"/>
                  </a:solidFill>
                </a:rPr>
                <a:t>	*	Footnote</a:t>
              </a:r>
            </a:p>
            <a:p>
              <a:pPr>
                <a:spcBef>
                  <a:spcPct val="20000"/>
                </a:spcBef>
                <a:defRPr/>
              </a:pPr>
              <a:r>
                <a:rPr kumimoji="0" lang="en-US" sz="1200" smtClean="0">
                  <a:solidFill>
                    <a:srgbClr val="000000"/>
                  </a:solidFill>
                </a:rPr>
                <a:t>Source:		Source</a:t>
              </a:r>
            </a:p>
          </p:txBody>
        </p:sp>
      </p:grpSp>
      <p:sp>
        <p:nvSpPr>
          <p:cNvPr id="1029" name="Working Draft" hidden="1"/>
          <p:cNvSpPr txBox="1">
            <a:spLocks noChangeArrowheads="1"/>
          </p:cNvSpPr>
          <p:nvPr/>
        </p:nvSpPr>
        <p:spPr bwMode="auto">
          <a:xfrm rot="5400000">
            <a:off x="8941594" y="2791619"/>
            <a:ext cx="1773237" cy="92075"/>
          </a:xfrm>
          <a:prstGeom prst="rect">
            <a:avLst/>
          </a:prstGeom>
          <a:noFill/>
          <a:ln>
            <a:noFill/>
          </a:ln>
          <a:extLst/>
        </p:spPr>
        <p:txBody>
          <a:bodyPr wrap="none" lIns="0" tIns="0" rIns="0" bIns="0">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914195">
              <a:defRPr/>
            </a:pPr>
            <a:r>
              <a:rPr kumimoji="0" lang="en-US" sz="600" smtClean="0">
                <a:solidFill>
                  <a:srgbClr val="000000"/>
                </a:solidFill>
              </a:rPr>
              <a:t>Working Draft - Last Modified 5/18/2006 3:33:57 PM</a:t>
            </a:r>
          </a:p>
        </p:txBody>
      </p:sp>
      <p:sp>
        <p:nvSpPr>
          <p:cNvPr id="1030" name="Printed" hidden="1"/>
          <p:cNvSpPr txBox="1">
            <a:spLocks noChangeArrowheads="1"/>
          </p:cNvSpPr>
          <p:nvPr/>
        </p:nvSpPr>
        <p:spPr bwMode="auto">
          <a:xfrm rot="5400000">
            <a:off x="9315450" y="4330700"/>
            <a:ext cx="1025525" cy="92075"/>
          </a:xfrm>
          <a:prstGeom prst="rect">
            <a:avLst/>
          </a:prstGeom>
          <a:noFill/>
          <a:ln>
            <a:noFill/>
          </a:ln>
          <a:extLst/>
        </p:spPr>
        <p:txBody>
          <a:bodyPr wrap="none" lIns="0" tIns="0" rIns="0" bIns="0">
            <a:spAutoFit/>
          </a:bodyPr>
          <a:lstStyle>
            <a:lvl1pPr>
              <a:defRPr kumimoji="1" sz="2400">
                <a:solidFill>
                  <a:schemeClr val="tx1"/>
                </a:solidFill>
                <a:latin typeface="Arial" charset="0"/>
                <a:ea typeface="Arial" charset="0"/>
                <a:cs typeface="Arial" charset="0"/>
              </a:defRPr>
            </a:lvl1pPr>
            <a:lvl2pPr marL="742950" indent="-285750">
              <a:defRPr kumimoji="1" sz="2400">
                <a:solidFill>
                  <a:schemeClr val="tx1"/>
                </a:solidFill>
                <a:latin typeface="Arial" charset="0"/>
                <a:ea typeface="Arial" charset="0"/>
              </a:defRPr>
            </a:lvl2pPr>
            <a:lvl3pPr marL="1143000" indent="-228600">
              <a:defRPr kumimoji="1" sz="2400">
                <a:solidFill>
                  <a:schemeClr val="tx1"/>
                </a:solidFill>
                <a:latin typeface="Arial" charset="0"/>
                <a:ea typeface="Arial" charset="0"/>
              </a:defRPr>
            </a:lvl3pPr>
            <a:lvl4pPr marL="1600200" indent="-228600">
              <a:defRPr kumimoji="1" sz="2400">
                <a:solidFill>
                  <a:schemeClr val="tx1"/>
                </a:solidFill>
                <a:latin typeface="Arial" charset="0"/>
                <a:ea typeface="Arial" charset="0"/>
              </a:defRPr>
            </a:lvl4pPr>
            <a:lvl5pPr marL="2057400" indent="-228600">
              <a:defRPr kumimoji="1" sz="2400">
                <a:solidFill>
                  <a:schemeClr val="tx1"/>
                </a:solidFill>
                <a:latin typeface="Arial" charset="0"/>
                <a:ea typeface="Arial" charset="0"/>
              </a:defRPr>
            </a:lvl5pPr>
            <a:lvl6pPr marL="2514600" indent="-228600" fontAlgn="base">
              <a:spcBef>
                <a:spcPct val="0"/>
              </a:spcBef>
              <a:spcAft>
                <a:spcPct val="0"/>
              </a:spcAft>
              <a:defRPr kumimoji="1" sz="2400">
                <a:solidFill>
                  <a:schemeClr val="tx1"/>
                </a:solidFill>
                <a:latin typeface="Arial" charset="0"/>
                <a:ea typeface="Arial" charset="0"/>
              </a:defRPr>
            </a:lvl6pPr>
            <a:lvl7pPr marL="2971800" indent="-228600" fontAlgn="base">
              <a:spcBef>
                <a:spcPct val="0"/>
              </a:spcBef>
              <a:spcAft>
                <a:spcPct val="0"/>
              </a:spcAft>
              <a:defRPr kumimoji="1" sz="2400">
                <a:solidFill>
                  <a:schemeClr val="tx1"/>
                </a:solidFill>
                <a:latin typeface="Arial" charset="0"/>
                <a:ea typeface="Arial" charset="0"/>
              </a:defRPr>
            </a:lvl7pPr>
            <a:lvl8pPr marL="3429000" indent="-228600" fontAlgn="base">
              <a:spcBef>
                <a:spcPct val="0"/>
              </a:spcBef>
              <a:spcAft>
                <a:spcPct val="0"/>
              </a:spcAft>
              <a:defRPr kumimoji="1" sz="2400">
                <a:solidFill>
                  <a:schemeClr val="tx1"/>
                </a:solidFill>
                <a:latin typeface="Arial" charset="0"/>
                <a:ea typeface="Arial" charset="0"/>
              </a:defRPr>
            </a:lvl8pPr>
            <a:lvl9pPr marL="3886200" indent="-228600" fontAlgn="base">
              <a:spcBef>
                <a:spcPct val="0"/>
              </a:spcBef>
              <a:spcAft>
                <a:spcPct val="0"/>
              </a:spcAft>
              <a:defRPr kumimoji="1" sz="2400">
                <a:solidFill>
                  <a:schemeClr val="tx1"/>
                </a:solidFill>
                <a:latin typeface="Arial" charset="0"/>
                <a:ea typeface="Arial" charset="0"/>
              </a:defRPr>
            </a:lvl9pPr>
          </a:lstStyle>
          <a:p>
            <a:pPr defTabSz="914195">
              <a:defRPr/>
            </a:pPr>
            <a:r>
              <a:rPr kumimoji="0" lang="en-US" sz="600" smtClean="0">
                <a:solidFill>
                  <a:srgbClr val="000000"/>
                </a:solidFill>
              </a:rPr>
              <a:t>Printed 5/18/2006 3:13:26 PM</a:t>
            </a:r>
          </a:p>
        </p:txBody>
      </p:sp>
      <p:sp>
        <p:nvSpPr>
          <p:cNvPr id="50183" name="Rectangle 1027"/>
          <p:cNvSpPr>
            <a:spLocks noChangeArrowheads="1"/>
          </p:cNvSpPr>
          <p:nvPr userDrawn="1">
            <p:custDataLst>
              <p:tags r:id="rId6"/>
            </p:custDataLst>
          </p:nvPr>
        </p:nvSpPr>
        <p:spPr bwMode="auto">
          <a:xfrm rot="5400000">
            <a:off x="4852988" y="-4852988"/>
            <a:ext cx="204788" cy="9910763"/>
          </a:xfrm>
          <a:prstGeom prst="rect">
            <a:avLst/>
          </a:prstGeom>
          <a:gradFill rotWithShape="1">
            <a:gsLst>
              <a:gs pos="0">
                <a:srgbClr val="004E8E"/>
              </a:gs>
              <a:gs pos="100000">
                <a:srgbClr val="FFFFFF"/>
              </a:gs>
            </a:gsLst>
            <a:lin ang="0" scaled="1"/>
          </a:gradFill>
          <a:ln>
            <a:noFill/>
          </a:ln>
          <a:extLst/>
        </p:spPr>
        <p:txBody>
          <a:bodyPr wrap="none" lIns="91419" tIns="45710" rIns="91419" bIns="45710" anchor="ctr"/>
          <a:lstStyle>
            <a:lvl1pPr>
              <a:defRPr kumimoji="1" sz="1600">
                <a:solidFill>
                  <a:schemeClr val="tx1"/>
                </a:solidFill>
                <a:latin typeface="Arial" pitchFamily="34" charset="0"/>
                <a:ea typeface="ＭＳ Ｐゴシック" pitchFamily="34" charset="-128"/>
              </a:defRPr>
            </a:lvl1pPr>
            <a:lvl2pPr marL="742950" indent="-285750">
              <a:defRPr kumimoji="1" sz="1600">
                <a:solidFill>
                  <a:schemeClr val="tx1"/>
                </a:solidFill>
                <a:latin typeface="Arial" pitchFamily="34" charset="0"/>
                <a:ea typeface="ＭＳ Ｐゴシック" pitchFamily="34" charset="-128"/>
              </a:defRPr>
            </a:lvl2pPr>
            <a:lvl3pPr marL="1143000" indent="-228600">
              <a:defRPr kumimoji="1" sz="1600">
                <a:solidFill>
                  <a:schemeClr val="tx1"/>
                </a:solidFill>
                <a:latin typeface="Arial" pitchFamily="34" charset="0"/>
                <a:ea typeface="ＭＳ Ｐゴシック" pitchFamily="34" charset="-128"/>
              </a:defRPr>
            </a:lvl3pPr>
            <a:lvl4pPr marL="1600200" indent="-228600">
              <a:defRPr kumimoji="1" sz="1600">
                <a:solidFill>
                  <a:schemeClr val="tx1"/>
                </a:solidFill>
                <a:latin typeface="Arial" pitchFamily="34" charset="0"/>
                <a:ea typeface="ＭＳ Ｐゴシック" pitchFamily="34" charset="-128"/>
              </a:defRPr>
            </a:lvl4pPr>
            <a:lvl5pPr marL="2057400" indent="-228600">
              <a:defRPr kumimoji="1" sz="1600">
                <a:solidFill>
                  <a:schemeClr val="tx1"/>
                </a:solidFill>
                <a:latin typeface="Arial" pitchFamily="34" charset="0"/>
                <a:ea typeface="ＭＳ Ｐゴシック" pitchFamily="34" charset="-128"/>
              </a:defRPr>
            </a:lvl5pPr>
            <a:lvl6pPr marL="2514600" indent="-228600" fontAlgn="base">
              <a:spcBef>
                <a:spcPct val="0"/>
              </a:spcBef>
              <a:spcAft>
                <a:spcPct val="0"/>
              </a:spcAft>
              <a:defRPr kumimoji="1" sz="1600">
                <a:solidFill>
                  <a:schemeClr val="tx1"/>
                </a:solidFill>
                <a:latin typeface="Arial" pitchFamily="34" charset="0"/>
                <a:ea typeface="ＭＳ Ｐゴシック" pitchFamily="34" charset="-128"/>
              </a:defRPr>
            </a:lvl6pPr>
            <a:lvl7pPr marL="2971800" indent="-228600" fontAlgn="base">
              <a:spcBef>
                <a:spcPct val="0"/>
              </a:spcBef>
              <a:spcAft>
                <a:spcPct val="0"/>
              </a:spcAft>
              <a:defRPr kumimoji="1" sz="1600">
                <a:solidFill>
                  <a:schemeClr val="tx1"/>
                </a:solidFill>
                <a:latin typeface="Arial" pitchFamily="34" charset="0"/>
                <a:ea typeface="ＭＳ Ｐゴシック" pitchFamily="34" charset="-128"/>
              </a:defRPr>
            </a:lvl7pPr>
            <a:lvl8pPr marL="3429000" indent="-228600" fontAlgn="base">
              <a:spcBef>
                <a:spcPct val="0"/>
              </a:spcBef>
              <a:spcAft>
                <a:spcPct val="0"/>
              </a:spcAft>
              <a:defRPr kumimoji="1" sz="1600">
                <a:solidFill>
                  <a:schemeClr val="tx1"/>
                </a:solidFill>
                <a:latin typeface="Arial" pitchFamily="34" charset="0"/>
                <a:ea typeface="ＭＳ Ｐゴシック" pitchFamily="34" charset="-128"/>
              </a:defRPr>
            </a:lvl8pPr>
            <a:lvl9pPr marL="3886200" indent="-228600" fontAlgn="base">
              <a:spcBef>
                <a:spcPct val="0"/>
              </a:spcBef>
              <a:spcAft>
                <a:spcPct val="0"/>
              </a:spcAft>
              <a:defRPr kumimoji="1" sz="1600">
                <a:solidFill>
                  <a:schemeClr val="tx1"/>
                </a:solidFill>
                <a:latin typeface="Arial" pitchFamily="34" charset="0"/>
                <a:ea typeface="ＭＳ Ｐゴシック" pitchFamily="34" charset="-128"/>
              </a:defRPr>
            </a:lvl9pPr>
          </a:lstStyle>
          <a:p>
            <a:pPr defTabSz="914195">
              <a:defRPr/>
            </a:pPr>
            <a:endParaRPr kumimoji="0" lang="ru-RU" altLang="ru-RU" sz="1200" i="1" smtClean="0">
              <a:solidFill>
                <a:srgbClr val="000000"/>
              </a:solidFill>
              <a:cs typeface="+mn-cs"/>
            </a:endParaRPr>
          </a:p>
        </p:txBody>
      </p:sp>
      <p:sp>
        <p:nvSpPr>
          <p:cNvPr id="1032" name="Rectangle 3"/>
          <p:cNvSpPr>
            <a:spLocks noGrp="1" noChangeArrowheads="1"/>
          </p:cNvSpPr>
          <p:nvPr>
            <p:ph type="title"/>
          </p:nvPr>
        </p:nvSpPr>
        <p:spPr bwMode="auto">
          <a:xfrm>
            <a:off x="131763" y="263525"/>
            <a:ext cx="9240837" cy="29210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altLang="ru-RU" smtClean="0"/>
              <a:t>Click to edit Master title style</a:t>
            </a:r>
          </a:p>
        </p:txBody>
      </p:sp>
      <p:sp>
        <p:nvSpPr>
          <p:cNvPr id="643074" name="pg num"/>
          <p:cNvSpPr>
            <a:spLocks noGrp="1" noChangeArrowheads="1"/>
          </p:cNvSpPr>
          <p:nvPr>
            <p:ph type="sldNum" sz="quarter" idx="4"/>
          </p:nvPr>
        </p:nvSpPr>
        <p:spPr bwMode="auto">
          <a:xfrm>
            <a:off x="7594600" y="6643688"/>
            <a:ext cx="206375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14195" eaLnBrk="1" hangingPunct="1">
              <a:defRPr sz="1200">
                <a:solidFill>
                  <a:srgbClr val="000000"/>
                </a:solidFill>
                <a:latin typeface="+mn-lt"/>
                <a:ea typeface="ＭＳ Ｐゴシック" panose="020B0600070205080204" pitchFamily="34" charset="-128"/>
                <a:cs typeface="+mn-cs"/>
              </a:defRPr>
            </a:lvl1pPr>
          </a:lstStyle>
          <a:p>
            <a:pPr>
              <a:defRPr/>
            </a:pPr>
            <a:fld id="{D2B40F79-34F6-46D5-B575-A8BDB4605F7D}" type="slidenum">
              <a:rPr lang="en-US" altLang="ru-RU"/>
              <a:pPr>
                <a:defRPr/>
              </a:pPr>
              <a:t>‹#›</a:t>
            </a:fld>
            <a:endParaRPr lang="en-US" altLang="ru-RU"/>
          </a:p>
        </p:txBody>
      </p:sp>
      <p:pic>
        <p:nvPicPr>
          <p:cNvPr id="1034" name="Picture 11" descr="ЩИТ МО.png"/>
          <p:cNvPicPr>
            <a:picLocks noChangeAspect="1"/>
          </p:cNvPicPr>
          <p:nvPr userDrawn="1"/>
        </p:nvPicPr>
        <p:blipFill>
          <a:blip r:embed="rId7" cstate="print"/>
          <a:srcRect/>
          <a:stretch>
            <a:fillRect/>
          </a:stretch>
        </p:blipFill>
        <p:spPr bwMode="auto">
          <a:xfrm>
            <a:off x="9361488" y="155575"/>
            <a:ext cx="482600" cy="5683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Lst>
  <p:hf hdr="0" dt="0"/>
  <p:txStyles>
    <p:titleStyle>
      <a:lvl1pPr algn="l" defTabSz="912813" rtl="0" eaLnBrk="0" fontAlgn="base" hangingPunct="0">
        <a:spcBef>
          <a:spcPct val="0"/>
        </a:spcBef>
        <a:spcAft>
          <a:spcPct val="0"/>
        </a:spcAft>
        <a:defRPr sz="1900" b="1">
          <a:solidFill>
            <a:schemeClr val="tx2"/>
          </a:solidFill>
          <a:latin typeface="+mj-lt"/>
          <a:ea typeface="Arial" charset="0"/>
          <a:cs typeface="+mj-cs"/>
        </a:defRPr>
      </a:lvl1pPr>
      <a:lvl2pPr algn="l" defTabSz="912813" rtl="0" eaLnBrk="0" fontAlgn="base" hangingPunct="0">
        <a:spcBef>
          <a:spcPct val="0"/>
        </a:spcBef>
        <a:spcAft>
          <a:spcPct val="0"/>
        </a:spcAft>
        <a:defRPr sz="1900" b="1">
          <a:solidFill>
            <a:schemeClr val="tx2"/>
          </a:solidFill>
          <a:latin typeface="Arial" charset="0"/>
          <a:ea typeface="Arial" charset="0"/>
          <a:cs typeface="Arial" charset="0"/>
        </a:defRPr>
      </a:lvl2pPr>
      <a:lvl3pPr algn="l" defTabSz="912813" rtl="0" eaLnBrk="0" fontAlgn="base" hangingPunct="0">
        <a:spcBef>
          <a:spcPct val="0"/>
        </a:spcBef>
        <a:spcAft>
          <a:spcPct val="0"/>
        </a:spcAft>
        <a:defRPr sz="1900" b="1">
          <a:solidFill>
            <a:schemeClr val="tx2"/>
          </a:solidFill>
          <a:latin typeface="Arial" charset="0"/>
          <a:ea typeface="Arial" charset="0"/>
          <a:cs typeface="Arial" charset="0"/>
        </a:defRPr>
      </a:lvl3pPr>
      <a:lvl4pPr algn="l" defTabSz="912813" rtl="0" eaLnBrk="0" fontAlgn="base" hangingPunct="0">
        <a:spcBef>
          <a:spcPct val="0"/>
        </a:spcBef>
        <a:spcAft>
          <a:spcPct val="0"/>
        </a:spcAft>
        <a:defRPr sz="1900" b="1">
          <a:solidFill>
            <a:schemeClr val="tx2"/>
          </a:solidFill>
          <a:latin typeface="Arial" charset="0"/>
          <a:ea typeface="Arial" charset="0"/>
          <a:cs typeface="Arial" charset="0"/>
        </a:defRPr>
      </a:lvl4pPr>
      <a:lvl5pPr algn="l" defTabSz="912813" rtl="0" eaLnBrk="0" fontAlgn="base" hangingPunct="0">
        <a:spcBef>
          <a:spcPct val="0"/>
        </a:spcBef>
        <a:spcAft>
          <a:spcPct val="0"/>
        </a:spcAft>
        <a:defRPr sz="1900" b="1">
          <a:solidFill>
            <a:schemeClr val="tx2"/>
          </a:solidFill>
          <a:latin typeface="Arial" charset="0"/>
          <a:ea typeface="Arial" charset="0"/>
          <a:cs typeface="Arial" charset="0"/>
        </a:defRPr>
      </a:lvl5pPr>
      <a:lvl6pPr marL="466376" algn="l" defTabSz="913321" rtl="0" fontAlgn="base">
        <a:spcBef>
          <a:spcPct val="0"/>
        </a:spcBef>
        <a:spcAft>
          <a:spcPct val="0"/>
        </a:spcAft>
        <a:defRPr sz="1900" b="1">
          <a:solidFill>
            <a:schemeClr val="tx2"/>
          </a:solidFill>
          <a:latin typeface="Arial" charset="0"/>
          <a:cs typeface="Arial" charset="0"/>
        </a:defRPr>
      </a:lvl6pPr>
      <a:lvl7pPr marL="932753" algn="l" defTabSz="913321" rtl="0" fontAlgn="base">
        <a:spcBef>
          <a:spcPct val="0"/>
        </a:spcBef>
        <a:spcAft>
          <a:spcPct val="0"/>
        </a:spcAft>
        <a:defRPr sz="1900" b="1">
          <a:solidFill>
            <a:schemeClr val="tx2"/>
          </a:solidFill>
          <a:latin typeface="Arial" charset="0"/>
          <a:cs typeface="Arial" charset="0"/>
        </a:defRPr>
      </a:lvl7pPr>
      <a:lvl8pPr marL="1399129" algn="l" defTabSz="913321" rtl="0" fontAlgn="base">
        <a:spcBef>
          <a:spcPct val="0"/>
        </a:spcBef>
        <a:spcAft>
          <a:spcPct val="0"/>
        </a:spcAft>
        <a:defRPr sz="1900" b="1">
          <a:solidFill>
            <a:schemeClr val="tx2"/>
          </a:solidFill>
          <a:latin typeface="Arial" charset="0"/>
          <a:cs typeface="Arial" charset="0"/>
        </a:defRPr>
      </a:lvl8pPr>
      <a:lvl9pPr marL="1865507" algn="l" defTabSz="913321" rtl="0" fontAlgn="base">
        <a:spcBef>
          <a:spcPct val="0"/>
        </a:spcBef>
        <a:spcAft>
          <a:spcPct val="0"/>
        </a:spcAft>
        <a:defRPr sz="1900" b="1">
          <a:solidFill>
            <a:schemeClr val="tx2"/>
          </a:solidFill>
          <a:latin typeface="Arial" charset="0"/>
          <a:cs typeface="Arial" charset="0"/>
        </a:defRPr>
      </a:lvl9pPr>
    </p:titleStyle>
    <p:bodyStyle>
      <a:lvl1pPr marL="349250" indent="-349250" algn="l" defTabSz="912813" rtl="0" eaLnBrk="0" fontAlgn="base" hangingPunct="0">
        <a:spcBef>
          <a:spcPct val="0"/>
        </a:spcBef>
        <a:spcAft>
          <a:spcPct val="0"/>
        </a:spcAft>
        <a:buSzPct val="120000"/>
        <a:buChar char="•"/>
        <a:defRPr kumimoji="1" sz="1400">
          <a:solidFill>
            <a:schemeClr val="tx1"/>
          </a:solidFill>
          <a:latin typeface="+mn-lt"/>
          <a:ea typeface="Arial" charset="0"/>
          <a:cs typeface="+mn-cs"/>
        </a:defRPr>
      </a:lvl1pPr>
      <a:lvl2pPr marL="146050" indent="-144463" algn="l" defTabSz="912813" rtl="0" eaLnBrk="0" fontAlgn="base" hangingPunct="0">
        <a:spcBef>
          <a:spcPct val="0"/>
        </a:spcBef>
        <a:spcAft>
          <a:spcPct val="0"/>
        </a:spcAft>
        <a:buSzPct val="120000"/>
        <a:buChar char="•"/>
        <a:defRPr kumimoji="1" sz="1600">
          <a:solidFill>
            <a:schemeClr val="tx1"/>
          </a:solidFill>
          <a:latin typeface="+mn-lt"/>
          <a:ea typeface="Arial" charset="0"/>
          <a:cs typeface="+mn-cs"/>
        </a:defRPr>
      </a:lvl2pPr>
      <a:lvl3pPr marL="300038" indent="-150813" algn="l" defTabSz="912813" rtl="0" eaLnBrk="0" fontAlgn="base" hangingPunct="0">
        <a:spcBef>
          <a:spcPct val="0"/>
        </a:spcBef>
        <a:spcAft>
          <a:spcPct val="0"/>
        </a:spcAft>
        <a:buChar char="–"/>
        <a:defRPr kumimoji="1" sz="1600">
          <a:solidFill>
            <a:schemeClr val="tx1"/>
          </a:solidFill>
          <a:latin typeface="+mn-lt"/>
          <a:ea typeface="Arial" charset="0"/>
          <a:cs typeface="+mn-cs"/>
        </a:defRPr>
      </a:lvl3pPr>
      <a:lvl4pPr marL="439738" indent="-136525" algn="l" defTabSz="912813" rtl="0" eaLnBrk="0" fontAlgn="base" hangingPunct="0">
        <a:spcBef>
          <a:spcPct val="0"/>
        </a:spcBef>
        <a:spcAft>
          <a:spcPct val="0"/>
        </a:spcAft>
        <a:buSzPct val="89000"/>
        <a:buChar char="•"/>
        <a:defRPr kumimoji="1" sz="1600">
          <a:solidFill>
            <a:schemeClr val="tx1"/>
          </a:solidFill>
          <a:latin typeface="+mn-lt"/>
          <a:ea typeface="Arial" charset="0"/>
          <a:cs typeface="+mn-cs"/>
        </a:defRPr>
      </a:lvl4pPr>
      <a:lvl5pPr marL="593725" indent="-150813" algn="l" defTabSz="912813" rtl="0" eaLnBrk="0" fontAlgn="base" hangingPunct="0">
        <a:spcBef>
          <a:spcPct val="0"/>
        </a:spcBef>
        <a:spcAft>
          <a:spcPct val="0"/>
        </a:spcAft>
        <a:buSzPct val="75000"/>
        <a:buChar char="–"/>
        <a:defRPr kumimoji="1" sz="1600">
          <a:solidFill>
            <a:schemeClr val="tx1"/>
          </a:solidFill>
          <a:latin typeface="+mn-lt"/>
          <a:ea typeface="Arial" charset="0"/>
          <a:cs typeface="+mn-cs"/>
        </a:defRPr>
      </a:lvl5pPr>
      <a:lvl6pPr marL="1060683" indent="-152220" algn="l" defTabSz="913321" rtl="0" fontAlgn="base">
        <a:spcBef>
          <a:spcPct val="0"/>
        </a:spcBef>
        <a:spcAft>
          <a:spcPct val="0"/>
        </a:spcAft>
        <a:buSzPct val="75000"/>
        <a:buChar char="–"/>
        <a:defRPr sz="1600">
          <a:solidFill>
            <a:schemeClr val="tx1"/>
          </a:solidFill>
          <a:latin typeface="+mn-lt"/>
          <a:cs typeface="+mn-cs"/>
        </a:defRPr>
      </a:lvl6pPr>
      <a:lvl7pPr marL="1527058" indent="-152220" algn="l" defTabSz="913321" rtl="0" fontAlgn="base">
        <a:spcBef>
          <a:spcPct val="0"/>
        </a:spcBef>
        <a:spcAft>
          <a:spcPct val="0"/>
        </a:spcAft>
        <a:buSzPct val="75000"/>
        <a:buChar char="–"/>
        <a:defRPr sz="1600">
          <a:solidFill>
            <a:schemeClr val="tx1"/>
          </a:solidFill>
          <a:latin typeface="+mn-lt"/>
          <a:cs typeface="+mn-cs"/>
        </a:defRPr>
      </a:lvl7pPr>
      <a:lvl8pPr marL="1993437" indent="-152220" algn="l" defTabSz="913321" rtl="0" fontAlgn="base">
        <a:spcBef>
          <a:spcPct val="0"/>
        </a:spcBef>
        <a:spcAft>
          <a:spcPct val="0"/>
        </a:spcAft>
        <a:buSzPct val="75000"/>
        <a:buChar char="–"/>
        <a:defRPr sz="1600">
          <a:solidFill>
            <a:schemeClr val="tx1"/>
          </a:solidFill>
          <a:latin typeface="+mn-lt"/>
          <a:cs typeface="+mn-cs"/>
        </a:defRPr>
      </a:lvl8pPr>
      <a:lvl9pPr marL="2459813" indent="-152220" algn="l" defTabSz="913321" rtl="0" fontAlgn="base">
        <a:spcBef>
          <a:spcPct val="0"/>
        </a:spcBef>
        <a:spcAft>
          <a:spcPct val="0"/>
        </a:spcAft>
        <a:buSzPct val="75000"/>
        <a:buChar char="–"/>
        <a:defRPr sz="1600">
          <a:solidFill>
            <a:schemeClr val="tx1"/>
          </a:solidFill>
          <a:latin typeface="+mn-lt"/>
          <a:cs typeface="+mn-cs"/>
        </a:defRPr>
      </a:lvl9pPr>
    </p:bodyStyle>
    <p:otherStyle>
      <a:defPPr>
        <a:defRPr lang="ru-RU"/>
      </a:defPPr>
      <a:lvl1pPr marL="0" algn="l" defTabSz="932753" rtl="0" eaLnBrk="1" latinLnBrk="0" hangingPunct="1">
        <a:defRPr sz="1900" kern="1200">
          <a:solidFill>
            <a:schemeClr val="tx1"/>
          </a:solidFill>
          <a:latin typeface="+mn-lt"/>
          <a:ea typeface="+mn-ea"/>
          <a:cs typeface="+mn-cs"/>
        </a:defRPr>
      </a:lvl1pPr>
      <a:lvl2pPr marL="466376" algn="l" defTabSz="932753" rtl="0" eaLnBrk="1" latinLnBrk="0" hangingPunct="1">
        <a:defRPr sz="1900" kern="1200">
          <a:solidFill>
            <a:schemeClr val="tx1"/>
          </a:solidFill>
          <a:latin typeface="+mn-lt"/>
          <a:ea typeface="+mn-ea"/>
          <a:cs typeface="+mn-cs"/>
        </a:defRPr>
      </a:lvl2pPr>
      <a:lvl3pPr marL="932753" algn="l" defTabSz="932753" rtl="0" eaLnBrk="1" latinLnBrk="0" hangingPunct="1">
        <a:defRPr sz="1900" kern="1200">
          <a:solidFill>
            <a:schemeClr val="tx1"/>
          </a:solidFill>
          <a:latin typeface="+mn-lt"/>
          <a:ea typeface="+mn-ea"/>
          <a:cs typeface="+mn-cs"/>
        </a:defRPr>
      </a:lvl3pPr>
      <a:lvl4pPr marL="1399129" algn="l" defTabSz="932753" rtl="0" eaLnBrk="1" latinLnBrk="0" hangingPunct="1">
        <a:defRPr sz="1900" kern="1200">
          <a:solidFill>
            <a:schemeClr val="tx1"/>
          </a:solidFill>
          <a:latin typeface="+mn-lt"/>
          <a:ea typeface="+mn-ea"/>
          <a:cs typeface="+mn-cs"/>
        </a:defRPr>
      </a:lvl4pPr>
      <a:lvl5pPr marL="1865507" algn="l" defTabSz="932753" rtl="0" eaLnBrk="1" latinLnBrk="0" hangingPunct="1">
        <a:defRPr sz="1900" kern="1200">
          <a:solidFill>
            <a:schemeClr val="tx1"/>
          </a:solidFill>
          <a:latin typeface="+mn-lt"/>
          <a:ea typeface="+mn-ea"/>
          <a:cs typeface="+mn-cs"/>
        </a:defRPr>
      </a:lvl5pPr>
      <a:lvl6pPr marL="2331882" algn="l" defTabSz="932753" rtl="0" eaLnBrk="1" latinLnBrk="0" hangingPunct="1">
        <a:defRPr sz="1900" kern="1200">
          <a:solidFill>
            <a:schemeClr val="tx1"/>
          </a:solidFill>
          <a:latin typeface="+mn-lt"/>
          <a:ea typeface="+mn-ea"/>
          <a:cs typeface="+mn-cs"/>
        </a:defRPr>
      </a:lvl6pPr>
      <a:lvl7pPr marL="2798258" algn="l" defTabSz="932753" rtl="0" eaLnBrk="1" latinLnBrk="0" hangingPunct="1">
        <a:defRPr sz="1900" kern="1200">
          <a:solidFill>
            <a:schemeClr val="tx1"/>
          </a:solidFill>
          <a:latin typeface="+mn-lt"/>
          <a:ea typeface="+mn-ea"/>
          <a:cs typeface="+mn-cs"/>
        </a:defRPr>
      </a:lvl7pPr>
      <a:lvl8pPr marL="3264635" algn="l" defTabSz="932753" rtl="0" eaLnBrk="1" latinLnBrk="0" hangingPunct="1">
        <a:defRPr sz="1900" kern="1200">
          <a:solidFill>
            <a:schemeClr val="tx1"/>
          </a:solidFill>
          <a:latin typeface="+mn-lt"/>
          <a:ea typeface="+mn-ea"/>
          <a:cs typeface="+mn-cs"/>
        </a:defRPr>
      </a:lvl8pPr>
      <a:lvl9pPr marL="3731011" algn="l" defTabSz="932753"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3.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www.mofmicro.ru/" TargetMode="External"/><Relationship Id="rId2" Type="http://schemas.openxmlformats.org/officeDocument/2006/relationships/slideLayout" Target="../slideLayouts/slideLayout3.xml"/><Relationship Id="rId1" Type="http://schemas.openxmlformats.org/officeDocument/2006/relationships/tags" Target="../tags/tag11.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p:nvPr>
        </p:nvSpPr>
        <p:spPr>
          <a:xfrm>
            <a:off x="265569" y="249604"/>
            <a:ext cx="9240837" cy="369332"/>
          </a:xfrm>
        </p:spPr>
        <p:txBody>
          <a:bodyPr/>
          <a:lstStyle/>
          <a:p>
            <a:pPr algn="ctr"/>
            <a:r>
              <a:rPr lang="ru-RU" sz="2400" dirty="0" smtClean="0">
                <a:latin typeface="Arial Narrow" pitchFamily="34" charset="0"/>
              </a:rPr>
              <a:t>Московский областной фонд развития микрофинансирования</a:t>
            </a:r>
            <a:endParaRPr lang="en-US" sz="2400" dirty="0" smtClean="0">
              <a:latin typeface="Arial Narrow" pitchFamily="34" charset="0"/>
            </a:endParaRPr>
          </a:p>
        </p:txBody>
      </p:sp>
      <p:sp>
        <p:nvSpPr>
          <p:cNvPr id="8197" name="Text Box 20"/>
          <p:cNvSpPr txBox="1">
            <a:spLocks noChangeArrowheads="1"/>
          </p:cNvSpPr>
          <p:nvPr/>
        </p:nvSpPr>
        <p:spPr bwMode="auto">
          <a:xfrm>
            <a:off x="711200" y="1933575"/>
            <a:ext cx="2955925" cy="276999"/>
          </a:xfrm>
          <a:prstGeom prst="rect">
            <a:avLst/>
          </a:prstGeom>
          <a:noFill/>
          <a:ln w="9525">
            <a:noFill/>
            <a:miter lim="800000"/>
            <a:headEnd/>
            <a:tailEnd/>
          </a:ln>
        </p:spPr>
        <p:txBody>
          <a:bodyPr wrap="square" lIns="0" tIns="0" rIns="0" bIns="0">
            <a:spAutoFit/>
          </a:bodyPr>
          <a:lstStyle/>
          <a:p>
            <a:pPr marL="174625" indent="-174625" defTabSz="977900">
              <a:buFont typeface="Arial" charset="0"/>
              <a:buChar char="•"/>
            </a:pPr>
            <a:endParaRPr kumimoji="1" lang="ru-RU" dirty="0">
              <a:solidFill>
                <a:schemeClr val="tx2"/>
              </a:solidFill>
              <a:ea typeface="ＭＳ Ｐゴシック"/>
              <a:cs typeface="ＭＳ Ｐゴシック"/>
            </a:endParaRPr>
          </a:p>
        </p:txBody>
      </p:sp>
      <p:sp>
        <p:nvSpPr>
          <p:cNvPr id="8220" name="Text Box 20"/>
          <p:cNvSpPr txBox="1">
            <a:spLocks noChangeArrowheads="1"/>
          </p:cNvSpPr>
          <p:nvPr/>
        </p:nvSpPr>
        <p:spPr bwMode="auto">
          <a:xfrm>
            <a:off x="711200" y="3860800"/>
            <a:ext cx="2965450" cy="277813"/>
          </a:xfrm>
          <a:prstGeom prst="rect">
            <a:avLst/>
          </a:prstGeom>
          <a:noFill/>
          <a:ln w="9525">
            <a:noFill/>
            <a:miter lim="800000"/>
            <a:headEnd/>
            <a:tailEnd/>
          </a:ln>
        </p:spPr>
        <p:txBody>
          <a:bodyPr lIns="0" tIns="0" rIns="0" bIns="0">
            <a:spAutoFit/>
          </a:bodyPr>
          <a:lstStyle/>
          <a:p>
            <a:pPr marL="174625" indent="-174625" defTabSz="977900">
              <a:buFont typeface="Arial" charset="0"/>
              <a:buChar char="•"/>
            </a:pPr>
            <a:endParaRPr kumimoji="1" lang="ru-RU" dirty="0">
              <a:solidFill>
                <a:schemeClr val="tx2"/>
              </a:solidFill>
              <a:ea typeface="ＭＳ Ｐゴシック"/>
              <a:cs typeface="ＭＳ Ｐゴシック"/>
            </a:endParaRPr>
          </a:p>
        </p:txBody>
      </p:sp>
      <p:sp>
        <p:nvSpPr>
          <p:cNvPr id="2" name="Прямоугольник 1"/>
          <p:cNvSpPr/>
          <p:nvPr/>
        </p:nvSpPr>
        <p:spPr>
          <a:xfrm>
            <a:off x="345057" y="904169"/>
            <a:ext cx="9256143" cy="1200329"/>
          </a:xfrm>
          <a:prstGeom prst="rect">
            <a:avLst/>
          </a:prstGeom>
        </p:spPr>
        <p:txBody>
          <a:bodyPr wrap="square">
            <a:spAutoFit/>
          </a:bodyPr>
          <a:lstStyle/>
          <a:p>
            <a:pPr algn="ctr"/>
            <a:r>
              <a:rPr lang="ru-RU" sz="2400" dirty="0" smtClean="0">
                <a:latin typeface="Arial" pitchFamily="34" charset="0"/>
                <a:cs typeface="Arial" pitchFamily="34" charset="0"/>
              </a:rPr>
              <a:t>Создан в 2009 году Правительством Московской области</a:t>
            </a:r>
          </a:p>
          <a:p>
            <a:pPr algn="ctr"/>
            <a:r>
              <a:rPr lang="ru-RU" sz="2400" dirty="0" smtClean="0"/>
              <a:t>Функции учредителя Фонда исполняет</a:t>
            </a:r>
            <a:endParaRPr lang="ru-RU" sz="2400" dirty="0"/>
          </a:p>
          <a:p>
            <a:pPr algn="ctr"/>
            <a:r>
              <a:rPr lang="ru-RU" sz="2400" dirty="0" smtClean="0"/>
              <a:t>Министерство </a:t>
            </a:r>
            <a:r>
              <a:rPr lang="ru-RU" sz="2400" dirty="0"/>
              <a:t>инвестиций и </a:t>
            </a:r>
            <a:r>
              <a:rPr lang="ru-RU" sz="2400" dirty="0" smtClean="0"/>
              <a:t>инноваций Московской области</a:t>
            </a:r>
          </a:p>
        </p:txBody>
      </p:sp>
      <p:sp>
        <p:nvSpPr>
          <p:cNvPr id="8" name="Прямоугольник 7"/>
          <p:cNvSpPr/>
          <p:nvPr/>
        </p:nvSpPr>
        <p:spPr>
          <a:xfrm>
            <a:off x="5887350" y="2389731"/>
            <a:ext cx="3785194" cy="4278094"/>
          </a:xfrm>
          <a:prstGeom prst="rect">
            <a:avLst/>
          </a:prstGeom>
          <a:solidFill>
            <a:schemeClr val="accent1">
              <a:lumMod val="20000"/>
              <a:lumOff val="80000"/>
            </a:schemeClr>
          </a:solidFill>
        </p:spPr>
        <p:txBody>
          <a:bodyPr wrap="square">
            <a:spAutoFit/>
          </a:bodyPr>
          <a:lstStyle/>
          <a:p>
            <a:pPr algn="ctr"/>
            <a:r>
              <a:rPr lang="ru-RU" sz="1600" b="1" i="1" dirty="0">
                <a:solidFill>
                  <a:schemeClr val="tx2"/>
                </a:solidFill>
                <a:latin typeface="Arial" pitchFamily="34" charset="0"/>
                <a:cs typeface="Arial" pitchFamily="34" charset="0"/>
              </a:rPr>
              <a:t>Основные </a:t>
            </a:r>
            <a:r>
              <a:rPr lang="ru-RU" sz="1600" b="1" i="1" dirty="0" smtClean="0">
                <a:solidFill>
                  <a:schemeClr val="tx2"/>
                </a:solidFill>
                <a:latin typeface="Arial" pitchFamily="34" charset="0"/>
                <a:cs typeface="Arial" pitchFamily="34" charset="0"/>
              </a:rPr>
              <a:t>условия   </a:t>
            </a:r>
          </a:p>
          <a:p>
            <a:pPr algn="ctr"/>
            <a:r>
              <a:rPr lang="ru-RU" sz="1600" b="1" i="1" dirty="0" smtClean="0">
                <a:solidFill>
                  <a:schemeClr val="tx2"/>
                </a:solidFill>
                <a:latin typeface="Arial" pitchFamily="34" charset="0"/>
                <a:cs typeface="Arial" pitchFamily="34" charset="0"/>
              </a:rPr>
              <a:t>ПРОГРАММЫ МИКРОФИНАНСИРОВАНИЯ:</a:t>
            </a:r>
            <a:endParaRPr lang="ru-RU" sz="1600" b="1" i="1" dirty="0">
              <a:solidFill>
                <a:schemeClr val="tx2"/>
              </a:solidFill>
              <a:latin typeface="Arial" pitchFamily="34" charset="0"/>
              <a:cs typeface="Arial" pitchFamily="34" charset="0"/>
            </a:endParaRPr>
          </a:p>
          <a:p>
            <a:endParaRPr lang="ru-RU" sz="1600" b="1" dirty="0" smtClean="0">
              <a:solidFill>
                <a:schemeClr val="tx2"/>
              </a:solidFill>
              <a:latin typeface="Arial" pitchFamily="34" charset="0"/>
              <a:cs typeface="Arial" pitchFamily="34" charset="0"/>
            </a:endParaRPr>
          </a:p>
          <a:p>
            <a:pPr algn="ctr"/>
            <a:r>
              <a:rPr lang="ru-RU" sz="2400" b="1" dirty="0" smtClean="0">
                <a:latin typeface="Arial" pitchFamily="34" charset="0"/>
                <a:cs typeface="Arial" pitchFamily="34" charset="0"/>
              </a:rPr>
              <a:t>Сумма </a:t>
            </a:r>
          </a:p>
          <a:p>
            <a:pPr algn="ctr"/>
            <a:r>
              <a:rPr lang="ru-RU" sz="2400" b="1" i="1" dirty="0" smtClean="0">
                <a:latin typeface="Arial" pitchFamily="34" charset="0"/>
                <a:cs typeface="Arial" pitchFamily="34" charset="0"/>
              </a:rPr>
              <a:t>до </a:t>
            </a:r>
            <a:r>
              <a:rPr lang="ru-RU" sz="2400" b="1" i="1" dirty="0">
                <a:latin typeface="Arial" pitchFamily="34" charset="0"/>
                <a:cs typeface="Arial" pitchFamily="34" charset="0"/>
              </a:rPr>
              <a:t>3</a:t>
            </a:r>
            <a:r>
              <a:rPr lang="ru-RU" sz="2400" b="1" i="1" dirty="0" smtClean="0">
                <a:latin typeface="Arial" pitchFamily="34" charset="0"/>
                <a:cs typeface="Arial" pitchFamily="34" charset="0"/>
              </a:rPr>
              <a:t> млн. рублей</a:t>
            </a:r>
          </a:p>
          <a:p>
            <a:pPr algn="ctr"/>
            <a:endParaRPr lang="ru-RU" sz="2400" b="1" dirty="0">
              <a:latin typeface="Arial" pitchFamily="34" charset="0"/>
              <a:cs typeface="Arial" pitchFamily="34" charset="0"/>
            </a:endParaRPr>
          </a:p>
          <a:p>
            <a:pPr algn="ctr"/>
            <a:r>
              <a:rPr lang="ru-RU" sz="2400" b="1" dirty="0" smtClean="0">
                <a:latin typeface="Arial" pitchFamily="34" charset="0"/>
                <a:cs typeface="Arial" pitchFamily="34" charset="0"/>
              </a:rPr>
              <a:t>Ставка</a:t>
            </a:r>
          </a:p>
          <a:p>
            <a:pPr algn="ctr"/>
            <a:r>
              <a:rPr lang="ru-RU" sz="2400" b="1" i="1" dirty="0" smtClean="0">
                <a:latin typeface="Arial" pitchFamily="34" charset="0"/>
                <a:cs typeface="Arial" pitchFamily="34" charset="0"/>
              </a:rPr>
              <a:t>от 8% до 1</a:t>
            </a:r>
            <a:r>
              <a:rPr lang="en-US" sz="2400" b="1" i="1" dirty="0" smtClean="0">
                <a:latin typeface="Arial" pitchFamily="34" charset="0"/>
                <a:cs typeface="Arial" pitchFamily="34" charset="0"/>
              </a:rPr>
              <a:t>3</a:t>
            </a:r>
            <a:r>
              <a:rPr lang="ru-RU" sz="2400" b="1" i="1" dirty="0" smtClean="0">
                <a:latin typeface="Arial" pitchFamily="34" charset="0"/>
                <a:cs typeface="Arial" pitchFamily="34" charset="0"/>
              </a:rPr>
              <a:t>% годовых</a:t>
            </a:r>
          </a:p>
          <a:p>
            <a:pPr algn="ctr"/>
            <a:endParaRPr lang="ru-RU" sz="2400" b="1" dirty="0">
              <a:latin typeface="Arial" pitchFamily="34" charset="0"/>
              <a:cs typeface="Arial" pitchFamily="34" charset="0"/>
            </a:endParaRPr>
          </a:p>
          <a:p>
            <a:pPr algn="ctr"/>
            <a:r>
              <a:rPr lang="ru-RU" sz="2400" b="1" dirty="0" smtClean="0">
                <a:latin typeface="Arial" pitchFamily="34" charset="0"/>
                <a:cs typeface="Arial" pitchFamily="34" charset="0"/>
              </a:rPr>
              <a:t>Срок </a:t>
            </a:r>
            <a:endParaRPr lang="ru-RU" sz="2400" b="1" dirty="0">
              <a:latin typeface="Arial" pitchFamily="34" charset="0"/>
              <a:cs typeface="Arial" pitchFamily="34" charset="0"/>
            </a:endParaRPr>
          </a:p>
          <a:p>
            <a:pPr algn="ctr"/>
            <a:r>
              <a:rPr lang="ru-RU" sz="2400" b="1" dirty="0" smtClean="0">
                <a:latin typeface="Arial" pitchFamily="34" charset="0"/>
                <a:cs typeface="Arial" pitchFamily="34" charset="0"/>
              </a:rPr>
              <a:t>до 36 месяцев</a:t>
            </a:r>
          </a:p>
          <a:p>
            <a:pPr marL="285750" indent="-285750">
              <a:buFont typeface="Wingdings" pitchFamily="2" charset="2"/>
              <a:buChar char="§"/>
            </a:pPr>
            <a:endParaRPr lang="ru-RU" sz="1600" b="1" dirty="0" smtClean="0">
              <a:latin typeface="Arial" pitchFamily="34" charset="0"/>
              <a:cs typeface="Arial" pitchFamily="34" charset="0"/>
            </a:endParaRPr>
          </a:p>
        </p:txBody>
      </p:sp>
      <p:cxnSp>
        <p:nvCxnSpPr>
          <p:cNvPr id="13" name="Прямая соединительная линия 12"/>
          <p:cNvCxnSpPr/>
          <p:nvPr/>
        </p:nvCxnSpPr>
        <p:spPr bwMode="auto">
          <a:xfrm>
            <a:off x="5666524" y="2389731"/>
            <a:ext cx="40302" cy="4170733"/>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9580270" y="6556751"/>
            <a:ext cx="255198" cy="246221"/>
          </a:xfrm>
          <a:prstGeom prst="rect">
            <a:avLst/>
          </a:prstGeom>
          <a:noFill/>
        </p:spPr>
        <p:txBody>
          <a:bodyPr wrap="none" rtlCol="0">
            <a:spAutoFit/>
          </a:bodyPr>
          <a:lstStyle/>
          <a:p>
            <a:r>
              <a:rPr lang="ru-RU" sz="1000" b="1" dirty="0" smtClean="0">
                <a:solidFill>
                  <a:schemeClr val="tx2"/>
                </a:solidFill>
              </a:rPr>
              <a:t>1</a:t>
            </a:r>
            <a:endParaRPr lang="en-US" sz="1000" b="1" dirty="0">
              <a:solidFill>
                <a:schemeClr val="tx2"/>
              </a:solidFill>
            </a:endParaRPr>
          </a:p>
        </p:txBody>
      </p:sp>
      <p:sp>
        <p:nvSpPr>
          <p:cNvPr id="16" name="Прямоугольник 15"/>
          <p:cNvSpPr/>
          <p:nvPr/>
        </p:nvSpPr>
        <p:spPr>
          <a:xfrm>
            <a:off x="310552" y="2369372"/>
            <a:ext cx="5080959" cy="1354217"/>
          </a:xfrm>
          <a:prstGeom prst="rect">
            <a:avLst/>
          </a:prstGeom>
          <a:solidFill>
            <a:schemeClr val="accent1">
              <a:lumMod val="20000"/>
              <a:lumOff val="80000"/>
            </a:schemeClr>
          </a:solidFill>
        </p:spPr>
        <p:txBody>
          <a:bodyPr wrap="square">
            <a:spAutoFit/>
          </a:bodyPr>
          <a:lstStyle/>
          <a:p>
            <a:pPr algn="ctr"/>
            <a:r>
              <a:rPr lang="ru-RU" sz="1600" b="1" dirty="0" smtClean="0"/>
              <a:t>Единственным видом деятельности Фонда является микрофинансовая деятельность </a:t>
            </a:r>
            <a:r>
              <a:rPr lang="ru-RU" sz="1600" dirty="0" smtClean="0"/>
              <a:t>- предоставление микрозаймов субъектам малого и среднего предпринимательства Московской области </a:t>
            </a:r>
          </a:p>
        </p:txBody>
      </p:sp>
      <p:sp>
        <p:nvSpPr>
          <p:cNvPr id="17" name="Прямоугольник 16"/>
          <p:cNvSpPr/>
          <p:nvPr/>
        </p:nvSpPr>
        <p:spPr>
          <a:xfrm>
            <a:off x="319177" y="3860800"/>
            <a:ext cx="5080959" cy="1077218"/>
          </a:xfrm>
          <a:prstGeom prst="rect">
            <a:avLst/>
          </a:prstGeom>
          <a:solidFill>
            <a:schemeClr val="accent1">
              <a:lumMod val="20000"/>
              <a:lumOff val="80000"/>
            </a:schemeClr>
          </a:solidFill>
        </p:spPr>
        <p:txBody>
          <a:bodyPr wrap="square">
            <a:spAutoFit/>
          </a:bodyPr>
          <a:lstStyle/>
          <a:p>
            <a:pPr algn="ctr"/>
            <a:r>
              <a:rPr lang="ru-RU" sz="1600" dirty="0" smtClean="0"/>
              <a:t>Целью деятельности Фонда является </a:t>
            </a:r>
            <a:r>
              <a:rPr lang="ru-RU" sz="1600" b="1" dirty="0" smtClean="0"/>
              <a:t>обеспечение доступа </a:t>
            </a:r>
            <a:r>
              <a:rPr lang="ru-RU" sz="1600" dirty="0" smtClean="0"/>
              <a:t>субъектов малого и среднего предпринимательства  </a:t>
            </a:r>
            <a:r>
              <a:rPr lang="ru-RU" sz="1600" b="1" dirty="0" smtClean="0"/>
              <a:t>к финансовым ресурсам</a:t>
            </a:r>
            <a:endParaRPr lang="ru-RU" sz="1600" b="1" dirty="0"/>
          </a:p>
        </p:txBody>
      </p:sp>
      <p:sp>
        <p:nvSpPr>
          <p:cNvPr id="18" name="Прямоугольник 17"/>
          <p:cNvSpPr/>
          <p:nvPr/>
        </p:nvSpPr>
        <p:spPr>
          <a:xfrm>
            <a:off x="319176" y="5755328"/>
            <a:ext cx="5080959" cy="830997"/>
          </a:xfrm>
          <a:prstGeom prst="rect">
            <a:avLst/>
          </a:prstGeom>
          <a:solidFill>
            <a:schemeClr val="accent1">
              <a:lumMod val="20000"/>
              <a:lumOff val="80000"/>
            </a:schemeClr>
          </a:solidFill>
        </p:spPr>
        <p:txBody>
          <a:bodyPr wrap="square">
            <a:spAutoFit/>
          </a:bodyPr>
          <a:lstStyle/>
          <a:p>
            <a:pPr algn="ctr"/>
            <a:r>
              <a:rPr lang="ru-RU" sz="1600" dirty="0" smtClean="0"/>
              <a:t>Капитализация фонда за счет субсидии – </a:t>
            </a:r>
            <a:r>
              <a:rPr lang="ru-RU" sz="1600" b="1" dirty="0" smtClean="0"/>
              <a:t>304,4 млн. руб.</a:t>
            </a:r>
            <a:r>
              <a:rPr lang="ru-RU" sz="1600" dirty="0" smtClean="0"/>
              <a:t> (100 млн. – региональный, 204,4 млн. –федеральный бюджет)</a:t>
            </a:r>
          </a:p>
        </p:txBody>
      </p:sp>
      <p:sp>
        <p:nvSpPr>
          <p:cNvPr id="19" name="Прямоугольник 18"/>
          <p:cNvSpPr/>
          <p:nvPr/>
        </p:nvSpPr>
        <p:spPr>
          <a:xfrm>
            <a:off x="319177" y="5039075"/>
            <a:ext cx="5080959" cy="584775"/>
          </a:xfrm>
          <a:prstGeom prst="rect">
            <a:avLst/>
          </a:prstGeom>
          <a:solidFill>
            <a:schemeClr val="accent1">
              <a:lumMod val="20000"/>
              <a:lumOff val="80000"/>
            </a:schemeClr>
          </a:solidFill>
        </p:spPr>
        <p:txBody>
          <a:bodyPr wrap="square">
            <a:spAutoFit/>
          </a:bodyPr>
          <a:lstStyle/>
          <a:p>
            <a:pPr algn="ctr"/>
            <a:r>
              <a:rPr lang="ru-RU" sz="1600" dirty="0" smtClean="0"/>
              <a:t>Фонд состоит в государственном реестре микрофинансовых организаций Банка России</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Содержимое 2"/>
          <p:cNvSpPr txBox="1">
            <a:spLocks/>
          </p:cNvSpPr>
          <p:nvPr/>
        </p:nvSpPr>
        <p:spPr>
          <a:xfrm>
            <a:off x="526021" y="1574700"/>
            <a:ext cx="4766488" cy="4870043"/>
          </a:xfrm>
          <a:prstGeom prst="rect">
            <a:avLst/>
          </a:prstGeom>
          <a:solidFill>
            <a:schemeClr val="bg1"/>
          </a:solidFill>
        </p:spPr>
        <p:txBody>
          <a:bodyPr lIns="72000" rIns="72000"/>
          <a:lstStyle/>
          <a:p>
            <a:pPr marL="180000" lvl="2" indent="-285750">
              <a:buFont typeface="Wingdings" panose="05000000000000000000" pitchFamily="2" charset="2"/>
              <a:buChar char="ü"/>
              <a:defRPr/>
            </a:pPr>
            <a:r>
              <a:rPr lang="ru-RU" dirty="0" smtClean="0">
                <a:latin typeface="Arial" charset="0"/>
                <a:cs typeface="+mn-cs"/>
              </a:rPr>
              <a:t>низкая процентная ставка </a:t>
            </a:r>
            <a:r>
              <a:rPr lang="ru-RU" i="1" dirty="0" smtClean="0">
                <a:latin typeface="Arial" charset="0"/>
                <a:cs typeface="+mn-cs"/>
              </a:rPr>
              <a:t>(8% - 13%), </a:t>
            </a:r>
            <a:r>
              <a:rPr lang="ru-RU" dirty="0" smtClean="0">
                <a:cs typeface="+mn-cs"/>
              </a:rPr>
              <a:t>без</a:t>
            </a:r>
            <a:r>
              <a:rPr lang="ru-RU" dirty="0" smtClean="0">
                <a:latin typeface="Arial" charset="0"/>
                <a:cs typeface="+mn-cs"/>
              </a:rPr>
              <a:t> дополнительных комиссий</a:t>
            </a:r>
          </a:p>
          <a:p>
            <a:pPr marL="180000" lvl="2" indent="-285750">
              <a:buFont typeface="Wingdings" panose="05000000000000000000" pitchFamily="2" charset="2"/>
              <a:buChar char="ü"/>
              <a:defRPr/>
            </a:pPr>
            <a:endParaRPr lang="ru-RU" dirty="0" smtClean="0">
              <a:latin typeface="Arial" charset="0"/>
              <a:cs typeface="+mn-cs"/>
            </a:endParaRPr>
          </a:p>
          <a:p>
            <a:pPr marL="180000" lvl="2" indent="-342900">
              <a:buFont typeface="Wingdings" panose="05000000000000000000" pitchFamily="2" charset="2"/>
              <a:buChar char="ü"/>
              <a:defRPr/>
            </a:pPr>
            <a:r>
              <a:rPr lang="ru-RU" dirty="0" smtClean="0">
                <a:cs typeface="+mn-cs"/>
              </a:rPr>
              <a:t>сокращенный</a:t>
            </a:r>
            <a:r>
              <a:rPr lang="ru-RU" dirty="0" smtClean="0">
                <a:latin typeface="Arial" charset="0"/>
                <a:cs typeface="+mn-cs"/>
              </a:rPr>
              <a:t> пакет документов</a:t>
            </a:r>
          </a:p>
          <a:p>
            <a:pPr marL="180000" lvl="2" indent="-342900">
              <a:buFont typeface="Wingdings" panose="05000000000000000000" pitchFamily="2" charset="2"/>
              <a:buChar char="ü"/>
              <a:defRPr/>
            </a:pPr>
            <a:endParaRPr lang="ru-RU" dirty="0" smtClean="0">
              <a:latin typeface="Arial" charset="0"/>
              <a:cs typeface="+mn-cs"/>
            </a:endParaRPr>
          </a:p>
          <a:p>
            <a:pPr marL="180000" lvl="2" indent="-342900">
              <a:buFont typeface="Wingdings" panose="05000000000000000000" pitchFamily="2" charset="2"/>
              <a:buChar char="ü"/>
              <a:defRPr/>
            </a:pPr>
            <a:r>
              <a:rPr lang="ru-RU" dirty="0" smtClean="0">
                <a:latin typeface="Arial" charset="0"/>
                <a:cs typeface="+mn-cs"/>
              </a:rPr>
              <a:t>широкий спектр принимаемого обеспечения</a:t>
            </a:r>
          </a:p>
          <a:p>
            <a:pPr marL="180000" lvl="2" indent="-342900">
              <a:buFont typeface="Wingdings" panose="05000000000000000000" pitchFamily="2" charset="2"/>
              <a:buChar char="ü"/>
              <a:defRPr/>
            </a:pPr>
            <a:endParaRPr lang="ru-RU" dirty="0" smtClean="0">
              <a:latin typeface="Arial" charset="0"/>
              <a:cs typeface="+mn-cs"/>
            </a:endParaRPr>
          </a:p>
          <a:p>
            <a:pPr marL="180000" lvl="2" indent="-342900">
              <a:buFont typeface="Wingdings" panose="05000000000000000000" pitchFamily="2" charset="2"/>
              <a:buChar char="ü"/>
              <a:defRPr/>
            </a:pPr>
            <a:r>
              <a:rPr lang="ru-RU" dirty="0" smtClean="0">
                <a:latin typeface="Arial" charset="0"/>
                <a:cs typeface="+mn-cs"/>
              </a:rPr>
              <a:t>минимальный срок рассмотрения заявки </a:t>
            </a:r>
            <a:r>
              <a:rPr lang="ru-RU" i="1" dirty="0" smtClean="0">
                <a:latin typeface="Arial" charset="0"/>
                <a:cs typeface="+mn-cs"/>
              </a:rPr>
              <a:t>(от 2 до 5 дней)</a:t>
            </a:r>
          </a:p>
          <a:p>
            <a:pPr marL="180000" lvl="2" indent="-342900">
              <a:buFont typeface="Wingdings" panose="05000000000000000000" pitchFamily="2" charset="2"/>
              <a:buChar char="ü"/>
              <a:defRPr/>
            </a:pPr>
            <a:endParaRPr lang="ru-RU" i="1" dirty="0" smtClean="0">
              <a:latin typeface="Arial" charset="0"/>
              <a:cs typeface="+mn-cs"/>
            </a:endParaRPr>
          </a:p>
          <a:p>
            <a:pPr marL="180000" lvl="2" indent="-342900">
              <a:buFont typeface="Wingdings" panose="05000000000000000000" pitchFamily="2" charset="2"/>
              <a:buChar char="ü"/>
              <a:defRPr/>
            </a:pPr>
            <a:r>
              <a:rPr lang="ru-RU" dirty="0" smtClean="0">
                <a:latin typeface="Arial" charset="0"/>
                <a:cs typeface="+mn-cs"/>
              </a:rPr>
              <a:t>гибкий график возврата займа </a:t>
            </a:r>
            <a:r>
              <a:rPr lang="ru-RU" i="1" dirty="0" smtClean="0">
                <a:latin typeface="Arial" charset="0"/>
                <a:cs typeface="+mn-cs"/>
              </a:rPr>
              <a:t>(возможна отсрочка погашения)</a:t>
            </a:r>
          </a:p>
          <a:p>
            <a:pPr marL="0" lvl="2" indent="0">
              <a:defRPr/>
            </a:pPr>
            <a:endParaRPr lang="ru-RU" i="1" dirty="0" smtClean="0">
              <a:latin typeface="Arial" charset="0"/>
              <a:cs typeface="+mn-cs"/>
            </a:endParaRPr>
          </a:p>
          <a:p>
            <a:pPr marL="180000" lvl="2" indent="-342900">
              <a:buFont typeface="Wingdings" panose="05000000000000000000" pitchFamily="2" charset="2"/>
              <a:buChar char="ü"/>
              <a:defRPr/>
            </a:pPr>
            <a:r>
              <a:rPr lang="ru-RU" dirty="0" smtClean="0">
                <a:latin typeface="Arial" charset="0"/>
                <a:cs typeface="+mn-cs"/>
              </a:rPr>
              <a:t>досрочное погашение без комиссий</a:t>
            </a:r>
          </a:p>
          <a:p>
            <a:pPr marL="180000" lvl="2" indent="-342900">
              <a:buFont typeface="Wingdings" panose="05000000000000000000" pitchFamily="2" charset="2"/>
              <a:buChar char="ü"/>
              <a:defRPr/>
            </a:pPr>
            <a:endParaRPr lang="ru-RU" dirty="0" smtClean="0">
              <a:latin typeface="Arial" charset="0"/>
              <a:cs typeface="+mn-cs"/>
            </a:endParaRPr>
          </a:p>
          <a:p>
            <a:pPr marL="180000" lvl="2" indent="-342900">
              <a:buFont typeface="Wingdings" panose="05000000000000000000" pitchFamily="2" charset="2"/>
              <a:buChar char="ü"/>
              <a:defRPr/>
            </a:pPr>
            <a:r>
              <a:rPr lang="ru-RU" dirty="0" smtClean="0">
                <a:latin typeface="Arial" charset="0"/>
                <a:cs typeface="+mn-cs"/>
              </a:rPr>
              <a:t>финансирование начинающего бизнеса</a:t>
            </a:r>
          </a:p>
          <a:p>
            <a:pPr indent="457200">
              <a:defRPr/>
            </a:pPr>
            <a:endParaRPr lang="ru-RU" sz="1600" dirty="0">
              <a:latin typeface="Arial" charset="0"/>
              <a:cs typeface="+mn-cs"/>
            </a:endParaRPr>
          </a:p>
          <a:p>
            <a:pPr>
              <a:defRPr/>
            </a:pPr>
            <a:endParaRPr lang="ru-RU" sz="1600" dirty="0">
              <a:latin typeface="Arial" charset="0"/>
              <a:cs typeface="+mn-cs"/>
            </a:endParaRPr>
          </a:p>
        </p:txBody>
      </p:sp>
      <p:sp>
        <p:nvSpPr>
          <p:cNvPr id="5" name="Скругленный прямоугольник 4"/>
          <p:cNvSpPr/>
          <p:nvPr/>
        </p:nvSpPr>
        <p:spPr bwMode="auto">
          <a:xfrm>
            <a:off x="526020" y="2871913"/>
            <a:ext cx="4342541" cy="758349"/>
          </a:xfrm>
          <a:prstGeom prst="roundRect">
            <a:avLst/>
          </a:prstGeom>
          <a:solidFill>
            <a:schemeClr val="bg1">
              <a:alpha val="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ru-RU" sz="1200" b="0" i="1" u="none" strike="noStrike" cap="none" normalizeH="0" baseline="0" smtClean="0">
              <a:ln>
                <a:noFill/>
              </a:ln>
              <a:solidFill>
                <a:schemeClr val="tx1"/>
              </a:solidFill>
              <a:effectLst/>
              <a:latin typeface="Arial" charset="0"/>
            </a:endParaRPr>
          </a:p>
        </p:txBody>
      </p:sp>
      <p:sp>
        <p:nvSpPr>
          <p:cNvPr id="8193" name="Title 1"/>
          <p:cNvSpPr>
            <a:spLocks noGrp="1"/>
          </p:cNvSpPr>
          <p:nvPr>
            <p:ph type="title"/>
          </p:nvPr>
        </p:nvSpPr>
        <p:spPr>
          <a:xfrm>
            <a:off x="274195" y="327242"/>
            <a:ext cx="9240837" cy="369332"/>
          </a:xfrm>
        </p:spPr>
        <p:txBody>
          <a:bodyPr/>
          <a:lstStyle/>
          <a:p>
            <a:pPr algn="ctr"/>
            <a:r>
              <a:rPr lang="ru-RU" sz="2400" dirty="0" smtClean="0">
                <a:latin typeface="Arial Narrow" pitchFamily="34" charset="0"/>
              </a:rPr>
              <a:t>Московский областной фонд развития микрофинансирования</a:t>
            </a:r>
            <a:endParaRPr lang="en-US" sz="2400" dirty="0" smtClean="0">
              <a:latin typeface="Arial Narrow" pitchFamily="34" charset="0"/>
            </a:endParaRPr>
          </a:p>
        </p:txBody>
      </p:sp>
      <p:sp>
        <p:nvSpPr>
          <p:cNvPr id="22" name="TextBox 21"/>
          <p:cNvSpPr txBox="1"/>
          <p:nvPr/>
        </p:nvSpPr>
        <p:spPr>
          <a:xfrm>
            <a:off x="9580270" y="6556751"/>
            <a:ext cx="255198" cy="246221"/>
          </a:xfrm>
          <a:prstGeom prst="rect">
            <a:avLst/>
          </a:prstGeom>
          <a:noFill/>
        </p:spPr>
        <p:txBody>
          <a:bodyPr wrap="none" rtlCol="0">
            <a:spAutoFit/>
          </a:bodyPr>
          <a:lstStyle/>
          <a:p>
            <a:r>
              <a:rPr lang="ru-RU" sz="1000" b="1" dirty="0">
                <a:solidFill>
                  <a:schemeClr val="tx2"/>
                </a:solidFill>
              </a:rPr>
              <a:t>2</a:t>
            </a:r>
            <a:endParaRPr lang="en-US" sz="1000" b="1" dirty="0">
              <a:solidFill>
                <a:schemeClr val="tx2"/>
              </a:solidFill>
            </a:endParaRPr>
          </a:p>
        </p:txBody>
      </p:sp>
      <p:sp>
        <p:nvSpPr>
          <p:cNvPr id="4" name="Стрелка вправо 3"/>
          <p:cNvSpPr/>
          <p:nvPr/>
        </p:nvSpPr>
        <p:spPr bwMode="auto">
          <a:xfrm>
            <a:off x="4868562" y="3119281"/>
            <a:ext cx="818272" cy="263611"/>
          </a:xfrm>
          <a:prstGeom prst="rightArrow">
            <a:avLst>
              <a:gd name="adj1" fmla="val 50000"/>
              <a:gd name="adj2" fmla="val 150000"/>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ru-RU" sz="1200" b="0" i="1" u="none" strike="noStrike" cap="none" normalizeH="0" baseline="0" smtClean="0">
              <a:ln>
                <a:noFill/>
              </a:ln>
              <a:solidFill>
                <a:schemeClr val="tx1"/>
              </a:solidFill>
              <a:effectLst/>
              <a:latin typeface="Arial" charset="0"/>
            </a:endParaRPr>
          </a:p>
        </p:txBody>
      </p:sp>
      <p:sp>
        <p:nvSpPr>
          <p:cNvPr id="6" name="TextBox 5"/>
          <p:cNvSpPr txBox="1"/>
          <p:nvPr/>
        </p:nvSpPr>
        <p:spPr>
          <a:xfrm>
            <a:off x="711200" y="976541"/>
            <a:ext cx="8919035" cy="400110"/>
          </a:xfrm>
          <a:prstGeom prst="rect">
            <a:avLst/>
          </a:prstGeom>
          <a:noFill/>
        </p:spPr>
        <p:txBody>
          <a:bodyPr wrap="square" rtlCol="0">
            <a:spAutoFit/>
          </a:bodyPr>
          <a:lstStyle/>
          <a:p>
            <a:pPr algn="ctr"/>
            <a:r>
              <a:rPr lang="ru-RU" sz="2000" b="1" dirty="0" smtClean="0"/>
              <a:t>Преимущества программы Фонда</a:t>
            </a:r>
            <a:endParaRPr lang="ru-RU" sz="2000" b="1" dirty="0"/>
          </a:p>
        </p:txBody>
      </p:sp>
      <p:sp>
        <p:nvSpPr>
          <p:cNvPr id="8" name="Скругленный прямоугольник 7"/>
          <p:cNvSpPr/>
          <p:nvPr/>
        </p:nvSpPr>
        <p:spPr bwMode="auto">
          <a:xfrm>
            <a:off x="5686834" y="1668099"/>
            <a:ext cx="4056301" cy="4776644"/>
          </a:xfrm>
          <a:prstGeom prst="round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ru-RU" sz="1200" b="0" i="1" u="none" strike="noStrike" cap="none" normalizeH="0" baseline="0" smtClean="0">
              <a:ln>
                <a:noFill/>
              </a:ln>
              <a:solidFill>
                <a:schemeClr val="tx1"/>
              </a:solidFill>
              <a:effectLst/>
              <a:latin typeface="Arial" charset="0"/>
            </a:endParaRPr>
          </a:p>
        </p:txBody>
      </p:sp>
      <p:sp>
        <p:nvSpPr>
          <p:cNvPr id="9" name="TextBox 8"/>
          <p:cNvSpPr txBox="1"/>
          <p:nvPr/>
        </p:nvSpPr>
        <p:spPr>
          <a:xfrm>
            <a:off x="5979310" y="1724022"/>
            <a:ext cx="3650925" cy="2954655"/>
          </a:xfrm>
          <a:prstGeom prst="rect">
            <a:avLst/>
          </a:prstGeom>
          <a:noFill/>
        </p:spPr>
        <p:txBody>
          <a:bodyPr wrap="square" rtlCol="0">
            <a:spAutoFit/>
          </a:bodyPr>
          <a:lstStyle/>
          <a:p>
            <a:pPr marL="285750" indent="-285750">
              <a:lnSpc>
                <a:spcPct val="150000"/>
              </a:lnSpc>
              <a:spcBef>
                <a:spcPts val="0"/>
              </a:spcBef>
              <a:spcAft>
                <a:spcPts val="0"/>
              </a:spcAft>
              <a:buFont typeface="Arial" panose="020B0604020202020204" pitchFamily="34" charset="0"/>
              <a:buChar char="•"/>
            </a:pPr>
            <a:r>
              <a:rPr lang="ru-RU" sz="1600" dirty="0" smtClean="0">
                <a:solidFill>
                  <a:srgbClr val="000000"/>
                </a:solidFill>
                <a:latin typeface="+mn-lt"/>
                <a:ea typeface="Times New Roman"/>
                <a:cs typeface="Times New Roman"/>
              </a:rPr>
              <a:t>залог собственного имущества</a:t>
            </a:r>
          </a:p>
          <a:p>
            <a:pPr algn="ctr">
              <a:lnSpc>
                <a:spcPct val="150000"/>
              </a:lnSpc>
              <a:spcBef>
                <a:spcPts val="0"/>
              </a:spcBef>
              <a:spcAft>
                <a:spcPts val="0"/>
              </a:spcAft>
            </a:pPr>
            <a:r>
              <a:rPr lang="ru-RU" sz="1600" dirty="0" smtClean="0">
                <a:solidFill>
                  <a:srgbClr val="000000"/>
                </a:solidFill>
                <a:latin typeface="+mn-lt"/>
                <a:ea typeface="Times New Roman"/>
                <a:cs typeface="Times New Roman"/>
              </a:rPr>
              <a:t>или</a:t>
            </a:r>
          </a:p>
          <a:p>
            <a:pPr marL="285750" indent="-285750">
              <a:lnSpc>
                <a:spcPct val="150000"/>
              </a:lnSpc>
              <a:spcBef>
                <a:spcPts val="0"/>
              </a:spcBef>
              <a:spcAft>
                <a:spcPts val="0"/>
              </a:spcAft>
              <a:buFont typeface="Arial" panose="020B0604020202020204" pitchFamily="34" charset="0"/>
              <a:buChar char="•"/>
            </a:pPr>
            <a:r>
              <a:rPr lang="ru-RU" sz="1600" dirty="0" smtClean="0">
                <a:solidFill>
                  <a:srgbClr val="000000"/>
                </a:solidFill>
                <a:latin typeface="+mn-lt"/>
                <a:ea typeface="Times New Roman"/>
                <a:cs typeface="Times New Roman"/>
              </a:rPr>
              <a:t>залог имущества третьих лиц (юридических или физических)</a:t>
            </a:r>
          </a:p>
          <a:p>
            <a:pPr algn="ctr">
              <a:lnSpc>
                <a:spcPct val="150000"/>
              </a:lnSpc>
              <a:spcBef>
                <a:spcPts val="0"/>
              </a:spcBef>
              <a:spcAft>
                <a:spcPts val="0"/>
              </a:spcAft>
            </a:pPr>
            <a:r>
              <a:rPr lang="ru-RU" sz="1600" dirty="0" smtClean="0">
                <a:solidFill>
                  <a:srgbClr val="000000"/>
                </a:solidFill>
                <a:latin typeface="+mn-lt"/>
                <a:ea typeface="Times New Roman"/>
                <a:cs typeface="Times New Roman"/>
              </a:rPr>
              <a:t>или</a:t>
            </a:r>
            <a:endParaRPr lang="ru-RU" sz="1600" dirty="0" smtClean="0">
              <a:latin typeface="+mn-lt"/>
              <a:ea typeface="Times New Roman"/>
              <a:cs typeface="Times New Roman"/>
            </a:endParaRPr>
          </a:p>
          <a:p>
            <a:pPr marL="285750" indent="-285750">
              <a:lnSpc>
                <a:spcPct val="150000"/>
              </a:lnSpc>
              <a:spcBef>
                <a:spcPts val="0"/>
              </a:spcBef>
              <a:spcAft>
                <a:spcPts val="0"/>
              </a:spcAft>
              <a:buFont typeface="Arial" panose="020B0604020202020204" pitchFamily="34" charset="0"/>
              <a:buChar char="•"/>
            </a:pPr>
            <a:r>
              <a:rPr lang="ru-RU" sz="1600" dirty="0" smtClean="0">
                <a:solidFill>
                  <a:srgbClr val="000000"/>
                </a:solidFill>
                <a:latin typeface="+mn-lt"/>
                <a:ea typeface="Times New Roman"/>
                <a:cs typeface="Times New Roman"/>
              </a:rPr>
              <a:t>поручительство третьих лиц  </a:t>
            </a:r>
            <a:r>
              <a:rPr lang="ru-RU" sz="1600" dirty="0">
                <a:solidFill>
                  <a:srgbClr val="000000"/>
                </a:solidFill>
                <a:ea typeface="Times New Roman"/>
                <a:cs typeface="Times New Roman"/>
              </a:rPr>
              <a:t>(юридических или физических</a:t>
            </a:r>
            <a:r>
              <a:rPr lang="ru-RU" sz="1600" dirty="0" smtClean="0">
                <a:solidFill>
                  <a:srgbClr val="000000"/>
                </a:solidFill>
                <a:ea typeface="Times New Roman"/>
                <a:cs typeface="Times New Roman"/>
              </a:rPr>
              <a:t>)</a:t>
            </a:r>
            <a:endParaRPr lang="ru-RU" sz="1600" dirty="0">
              <a:latin typeface="+mn-lt"/>
              <a:ea typeface="Times New Roman"/>
              <a:cs typeface="Times New Roman"/>
            </a:endParaRPr>
          </a:p>
          <a:p>
            <a:endParaRPr lang="ru-RU" dirty="0"/>
          </a:p>
        </p:txBody>
      </p:sp>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06316" y="4344201"/>
            <a:ext cx="1434743" cy="957691"/>
          </a:xfrm>
          <a:prstGeom prst="rect">
            <a:avLst/>
          </a:prstGeom>
        </p:spPr>
      </p:pic>
      <p:pic>
        <p:nvPicPr>
          <p:cNvPr id="3" name="Рисунок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14849" y="4335370"/>
            <a:ext cx="1088424" cy="1088424"/>
          </a:xfrm>
          <a:prstGeom prst="rect">
            <a:avLst/>
          </a:prstGeom>
        </p:spPr>
      </p:pic>
      <p:pic>
        <p:nvPicPr>
          <p:cNvPr id="7" name="Рисунок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268417" y="4278301"/>
            <a:ext cx="1452652" cy="1089489"/>
          </a:xfrm>
          <a:prstGeom prst="rect">
            <a:avLst/>
          </a:prstGeom>
        </p:spPr>
      </p:pic>
      <p:pic>
        <p:nvPicPr>
          <p:cNvPr id="10" name="Рисунок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214188" y="5429949"/>
            <a:ext cx="1073820" cy="751674"/>
          </a:xfrm>
          <a:prstGeom prst="rect">
            <a:avLst/>
          </a:prstGeom>
        </p:spPr>
      </p:pic>
      <p:pic>
        <p:nvPicPr>
          <p:cNvPr id="11" name="Рисунок 1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297571" y="5301892"/>
            <a:ext cx="1225550" cy="918648"/>
          </a:xfrm>
          <a:prstGeom prst="rect">
            <a:avLst/>
          </a:prstGeom>
        </p:spPr>
      </p:pic>
    </p:spTree>
    <p:extLst>
      <p:ext uri="{BB962C8B-B14F-4D97-AF65-F5344CB8AC3E}">
        <p14:creationId xmlns:p14="http://schemas.microsoft.com/office/powerpoint/2010/main" val="35355632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7" name="Rectangle 11"/>
          <p:cNvSpPr>
            <a:spLocks noChangeArrowheads="1"/>
          </p:cNvSpPr>
          <p:nvPr>
            <p:custDataLst>
              <p:tags r:id="rId1"/>
            </p:custDataLst>
          </p:nvPr>
        </p:nvSpPr>
        <p:spPr bwMode="auto">
          <a:xfrm>
            <a:off x="4243388" y="1431925"/>
            <a:ext cx="1647825" cy="430213"/>
          </a:xfrm>
          <a:prstGeom prst="rect">
            <a:avLst/>
          </a:prstGeom>
          <a:noFill/>
          <a:ln w="9525">
            <a:noFill/>
            <a:miter lim="800000"/>
            <a:headEnd/>
            <a:tailEnd/>
          </a:ln>
        </p:spPr>
        <p:txBody>
          <a:bodyPr lIns="0" tIns="0" rIns="0" bIns="0" anchor="ctr">
            <a:spAutoFit/>
          </a:bodyPr>
          <a:lstStyle/>
          <a:p>
            <a:pPr defTabSz="893763">
              <a:buSzPct val="120000"/>
            </a:pPr>
            <a:r>
              <a:rPr lang="ru-RU" sz="1400" b="1" dirty="0">
                <a:solidFill>
                  <a:schemeClr val="bg1"/>
                </a:solidFill>
              </a:rPr>
              <a:t>Этап 3</a:t>
            </a:r>
          </a:p>
          <a:p>
            <a:pPr defTabSz="893763">
              <a:buSzPct val="120000"/>
            </a:pPr>
            <a:r>
              <a:rPr lang="ru-RU" sz="1400" b="1" dirty="0">
                <a:solidFill>
                  <a:schemeClr val="bg1"/>
                </a:solidFill>
              </a:rPr>
              <a:t>Название этапа 3</a:t>
            </a:r>
            <a:endParaRPr lang="en-AU" sz="1400" b="1" dirty="0">
              <a:solidFill>
                <a:schemeClr val="bg1"/>
              </a:solidFill>
            </a:endParaRPr>
          </a:p>
        </p:txBody>
      </p:sp>
      <p:sp>
        <p:nvSpPr>
          <p:cNvPr id="7179" name="Rectangle 14"/>
          <p:cNvSpPr>
            <a:spLocks noChangeArrowheads="1"/>
          </p:cNvSpPr>
          <p:nvPr>
            <p:custDataLst>
              <p:tags r:id="rId2"/>
            </p:custDataLst>
          </p:nvPr>
        </p:nvSpPr>
        <p:spPr bwMode="auto">
          <a:xfrm>
            <a:off x="6107113" y="1431925"/>
            <a:ext cx="1704975" cy="430213"/>
          </a:xfrm>
          <a:prstGeom prst="rect">
            <a:avLst/>
          </a:prstGeom>
          <a:noFill/>
          <a:ln w="9525">
            <a:noFill/>
            <a:miter lim="800000"/>
            <a:headEnd/>
            <a:tailEnd/>
          </a:ln>
        </p:spPr>
        <p:txBody>
          <a:bodyPr lIns="0" tIns="0" rIns="0" bIns="0" anchor="ctr">
            <a:spAutoFit/>
          </a:bodyPr>
          <a:lstStyle/>
          <a:p>
            <a:pPr defTabSz="893763">
              <a:buSzPct val="120000"/>
            </a:pPr>
            <a:r>
              <a:rPr lang="ru-RU" sz="1400" b="1">
                <a:solidFill>
                  <a:schemeClr val="bg1"/>
                </a:solidFill>
              </a:rPr>
              <a:t>Этап 4</a:t>
            </a:r>
          </a:p>
          <a:p>
            <a:pPr defTabSz="893763">
              <a:buSzPct val="120000"/>
            </a:pPr>
            <a:r>
              <a:rPr lang="en-US" sz="1400" b="1">
                <a:solidFill>
                  <a:schemeClr val="bg1"/>
                </a:solidFill>
              </a:rPr>
              <a:t>Н</a:t>
            </a:r>
            <a:r>
              <a:rPr lang="ru-RU" sz="1400" b="1">
                <a:solidFill>
                  <a:schemeClr val="bg1"/>
                </a:solidFill>
              </a:rPr>
              <a:t>азвание этапа 4</a:t>
            </a:r>
            <a:endParaRPr lang="en-AU" sz="1400" b="1">
              <a:solidFill>
                <a:schemeClr val="bg1"/>
              </a:solidFill>
            </a:endParaRPr>
          </a:p>
        </p:txBody>
      </p:sp>
      <p:sp>
        <p:nvSpPr>
          <p:cNvPr id="7181" name="Rectangle 17"/>
          <p:cNvSpPr>
            <a:spLocks noChangeArrowheads="1"/>
          </p:cNvSpPr>
          <p:nvPr>
            <p:custDataLst>
              <p:tags r:id="rId3"/>
            </p:custDataLst>
          </p:nvPr>
        </p:nvSpPr>
        <p:spPr bwMode="auto">
          <a:xfrm>
            <a:off x="7972425" y="1431925"/>
            <a:ext cx="1717675" cy="430213"/>
          </a:xfrm>
          <a:prstGeom prst="rect">
            <a:avLst/>
          </a:prstGeom>
          <a:noFill/>
          <a:ln w="9525">
            <a:noFill/>
            <a:miter lim="800000"/>
            <a:headEnd/>
            <a:tailEnd/>
          </a:ln>
        </p:spPr>
        <p:txBody>
          <a:bodyPr lIns="0" tIns="0" rIns="0" bIns="0" anchor="ctr">
            <a:spAutoFit/>
          </a:bodyPr>
          <a:lstStyle/>
          <a:p>
            <a:pPr defTabSz="893763">
              <a:buSzPct val="120000"/>
            </a:pPr>
            <a:r>
              <a:rPr lang="ru-RU" sz="1400" b="1">
                <a:solidFill>
                  <a:schemeClr val="bg1"/>
                </a:solidFill>
              </a:rPr>
              <a:t>Этап 5</a:t>
            </a:r>
          </a:p>
          <a:p>
            <a:pPr defTabSz="893763">
              <a:buSzPct val="120000"/>
            </a:pPr>
            <a:r>
              <a:rPr lang="en-US" sz="1400" b="1">
                <a:solidFill>
                  <a:schemeClr val="bg1"/>
                </a:solidFill>
              </a:rPr>
              <a:t>Н</a:t>
            </a:r>
            <a:r>
              <a:rPr lang="ru-RU" sz="1400" b="1">
                <a:solidFill>
                  <a:schemeClr val="bg1"/>
                </a:solidFill>
              </a:rPr>
              <a:t>азвание этапа 5</a:t>
            </a:r>
            <a:endParaRPr lang="en-AU" sz="1400" b="1">
              <a:solidFill>
                <a:schemeClr val="bg1"/>
              </a:solidFill>
            </a:endParaRPr>
          </a:p>
        </p:txBody>
      </p:sp>
      <p:sp>
        <p:nvSpPr>
          <p:cNvPr id="26" name="Заголовок 25"/>
          <p:cNvSpPr>
            <a:spLocks noGrp="1"/>
          </p:cNvSpPr>
          <p:nvPr>
            <p:ph type="title"/>
          </p:nvPr>
        </p:nvSpPr>
        <p:spPr>
          <a:xfrm>
            <a:off x="209760" y="342190"/>
            <a:ext cx="9240837" cy="369332"/>
          </a:xfrm>
        </p:spPr>
        <p:txBody>
          <a:bodyPr/>
          <a:lstStyle/>
          <a:p>
            <a:pPr algn="ctr"/>
            <a:r>
              <a:rPr lang="ru-RU" sz="2400" dirty="0" smtClean="0">
                <a:latin typeface="Arial Narrow" pitchFamily="34" charset="0"/>
              </a:rPr>
              <a:t>Московский областной фонд развития микрофинансирования</a:t>
            </a:r>
            <a:endParaRPr lang="ru-RU" sz="2400" dirty="0">
              <a:latin typeface="Arial Narrow" pitchFamily="34" charset="0"/>
            </a:endParaRPr>
          </a:p>
        </p:txBody>
      </p:sp>
      <p:sp>
        <p:nvSpPr>
          <p:cNvPr id="9" name="TextBox 8"/>
          <p:cNvSpPr txBox="1"/>
          <p:nvPr/>
        </p:nvSpPr>
        <p:spPr>
          <a:xfrm>
            <a:off x="9456625" y="6461861"/>
            <a:ext cx="255198" cy="246221"/>
          </a:xfrm>
          <a:prstGeom prst="rect">
            <a:avLst/>
          </a:prstGeom>
          <a:noFill/>
        </p:spPr>
        <p:txBody>
          <a:bodyPr wrap="none" rtlCol="0">
            <a:spAutoFit/>
          </a:bodyPr>
          <a:lstStyle/>
          <a:p>
            <a:r>
              <a:rPr lang="ru-RU" sz="1000" b="1" dirty="0">
                <a:solidFill>
                  <a:schemeClr val="tx2"/>
                </a:solidFill>
              </a:rPr>
              <a:t>3</a:t>
            </a:r>
            <a:endParaRPr lang="en-US" sz="1000" b="1" dirty="0">
              <a:solidFill>
                <a:schemeClr val="tx2"/>
              </a:solidFill>
            </a:endParaRPr>
          </a:p>
        </p:txBody>
      </p:sp>
      <p:sp>
        <p:nvSpPr>
          <p:cNvPr id="8" name="Пятиугольник 7"/>
          <p:cNvSpPr/>
          <p:nvPr/>
        </p:nvSpPr>
        <p:spPr>
          <a:xfrm>
            <a:off x="691551" y="2100532"/>
            <a:ext cx="2133600" cy="1828800"/>
          </a:xfrm>
          <a:prstGeom prst="homePlate">
            <a:avLst/>
          </a:prstGeom>
          <a:solidFill>
            <a:schemeClr val="accent1">
              <a:alpha val="0"/>
            </a:schemeClr>
          </a:solidFill>
          <a:ln w="1270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Подготовка пакета документов (формы на сайте)</a:t>
            </a:r>
          </a:p>
        </p:txBody>
      </p:sp>
      <p:sp>
        <p:nvSpPr>
          <p:cNvPr id="10" name="Пятиугольник 9"/>
          <p:cNvSpPr/>
          <p:nvPr/>
        </p:nvSpPr>
        <p:spPr>
          <a:xfrm>
            <a:off x="2977551" y="2100532"/>
            <a:ext cx="2057400" cy="1828800"/>
          </a:xfrm>
          <a:prstGeom prst="homePlate">
            <a:avLst/>
          </a:prstGeom>
          <a:solidFill>
            <a:schemeClr val="tx2">
              <a:alpha val="0"/>
            </a:schemeClr>
          </a:solidFill>
          <a:ln w="1270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Подача заявки с комплектом документов</a:t>
            </a:r>
          </a:p>
        </p:txBody>
      </p:sp>
      <p:sp>
        <p:nvSpPr>
          <p:cNvPr id="11" name="Пятиугольник 10"/>
          <p:cNvSpPr/>
          <p:nvPr/>
        </p:nvSpPr>
        <p:spPr>
          <a:xfrm>
            <a:off x="5187351" y="2100532"/>
            <a:ext cx="2057400" cy="1828800"/>
          </a:xfrm>
          <a:prstGeom prst="homePlate">
            <a:avLst/>
          </a:prstGeom>
          <a:solidFill>
            <a:schemeClr val="accent1">
              <a:alpha val="0"/>
            </a:schemeClr>
          </a:solidFill>
          <a:ln w="1270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Анализ заявки, принятие решения     (2 - 5 дней)</a:t>
            </a:r>
          </a:p>
        </p:txBody>
      </p:sp>
      <p:sp>
        <p:nvSpPr>
          <p:cNvPr id="12" name="Пятиугольник 11"/>
          <p:cNvSpPr/>
          <p:nvPr/>
        </p:nvSpPr>
        <p:spPr>
          <a:xfrm>
            <a:off x="7397151" y="2100532"/>
            <a:ext cx="1600200" cy="1828800"/>
          </a:xfrm>
          <a:prstGeom prst="homePlate">
            <a:avLst>
              <a:gd name="adj" fmla="val 0"/>
            </a:avLst>
          </a:prstGeom>
          <a:solidFill>
            <a:schemeClr val="accent1">
              <a:alpha val="0"/>
            </a:schemeClr>
          </a:solidFill>
          <a:ln w="1270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Подписание договора и перевод средств в один день</a:t>
            </a:r>
          </a:p>
        </p:txBody>
      </p:sp>
      <p:sp>
        <p:nvSpPr>
          <p:cNvPr id="13" name="Блок-схема: альтернативный процесс 12"/>
          <p:cNvSpPr/>
          <p:nvPr/>
        </p:nvSpPr>
        <p:spPr>
          <a:xfrm>
            <a:off x="818071" y="4914180"/>
            <a:ext cx="2286000" cy="12192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Начинающие предприятия (</a:t>
            </a:r>
            <a:r>
              <a:rPr lang="en-US" dirty="0" err="1" smtClean="0"/>
              <a:t>StartUp</a:t>
            </a:r>
            <a:r>
              <a:rPr lang="en-US" dirty="0" smtClean="0"/>
              <a:t>)</a:t>
            </a:r>
            <a:endParaRPr lang="ru-RU" dirty="0"/>
          </a:p>
        </p:txBody>
      </p:sp>
      <p:sp>
        <p:nvSpPr>
          <p:cNvPr id="14" name="Блок-схема: альтернативный процесс 13"/>
          <p:cNvSpPr/>
          <p:nvPr/>
        </p:nvSpPr>
        <p:spPr>
          <a:xfrm>
            <a:off x="3637471" y="4914180"/>
            <a:ext cx="2286000" cy="12192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Предприятия, получившие отказ в банке</a:t>
            </a:r>
            <a:endParaRPr lang="ru-RU" dirty="0"/>
          </a:p>
        </p:txBody>
      </p:sp>
      <p:sp>
        <p:nvSpPr>
          <p:cNvPr id="15" name="Блок-схема: альтернативный процесс 14"/>
          <p:cNvSpPr/>
          <p:nvPr/>
        </p:nvSpPr>
        <p:spPr>
          <a:xfrm>
            <a:off x="6533071" y="4914180"/>
            <a:ext cx="2286000" cy="12192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Предприятия, привлекающие дополнительное финансирование</a:t>
            </a:r>
            <a:endParaRPr lang="ru-RU" dirty="0"/>
          </a:p>
        </p:txBody>
      </p:sp>
      <p:sp>
        <p:nvSpPr>
          <p:cNvPr id="16" name="Прямоугольник 6"/>
          <p:cNvSpPr>
            <a:spLocks noChangeArrowheads="1"/>
          </p:cNvSpPr>
          <p:nvPr/>
        </p:nvSpPr>
        <p:spPr bwMode="auto">
          <a:xfrm>
            <a:off x="507521" y="1242204"/>
            <a:ext cx="8610600" cy="400050"/>
          </a:xfrm>
          <a:prstGeom prst="rect">
            <a:avLst/>
          </a:prstGeom>
          <a:noFill/>
          <a:ln w="9525">
            <a:noFill/>
            <a:miter lim="800000"/>
            <a:headEnd/>
            <a:tailEnd/>
          </a:ln>
        </p:spPr>
        <p:txBody>
          <a:bodyPr wrap="square">
            <a:spAutoFit/>
          </a:bodyPr>
          <a:lstStyle/>
          <a:p>
            <a:pPr algn="ctr"/>
            <a:r>
              <a:rPr lang="ru-RU" sz="2000" b="1" dirty="0"/>
              <a:t>Процедура получения займа</a:t>
            </a:r>
          </a:p>
        </p:txBody>
      </p:sp>
      <p:sp>
        <p:nvSpPr>
          <p:cNvPr id="17" name="Прямоугольник 6"/>
          <p:cNvSpPr>
            <a:spLocks noChangeArrowheads="1"/>
          </p:cNvSpPr>
          <p:nvPr/>
        </p:nvSpPr>
        <p:spPr bwMode="auto">
          <a:xfrm>
            <a:off x="228600" y="4191000"/>
            <a:ext cx="8915400" cy="400050"/>
          </a:xfrm>
          <a:prstGeom prst="rect">
            <a:avLst/>
          </a:prstGeom>
          <a:noFill/>
          <a:ln w="9525">
            <a:noFill/>
            <a:miter lim="800000"/>
            <a:headEnd/>
            <a:tailEnd/>
          </a:ln>
        </p:spPr>
        <p:txBody>
          <a:bodyPr wrap="square">
            <a:spAutoFit/>
          </a:bodyPr>
          <a:lstStyle/>
          <a:p>
            <a:pPr algn="ctr"/>
            <a:r>
              <a:rPr lang="ru-RU" sz="2000" b="1" dirty="0" smtClean="0"/>
              <a:t>Выделяемые категории заемщиков</a:t>
            </a:r>
            <a:endParaRPr lang="ru-RU" sz="20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p:nvPr>
        </p:nvSpPr>
        <p:spPr>
          <a:xfrm>
            <a:off x="980375" y="279741"/>
            <a:ext cx="8141533" cy="369332"/>
          </a:xfrm>
        </p:spPr>
        <p:txBody>
          <a:bodyPr/>
          <a:lstStyle/>
          <a:p>
            <a:pPr algn="ctr"/>
            <a:r>
              <a:rPr lang="ru-RU" sz="2400" dirty="0" smtClean="0">
                <a:latin typeface="Arial Narrow" pitchFamily="34" charset="0"/>
              </a:rPr>
              <a:t>Московский областной фонд развития микрофинансирования</a:t>
            </a:r>
            <a:endParaRPr lang="en-US" sz="2400" dirty="0" smtClean="0">
              <a:latin typeface="Arial Narrow" pitchFamily="34" charset="0"/>
            </a:endParaRPr>
          </a:p>
        </p:txBody>
      </p:sp>
      <p:sp>
        <p:nvSpPr>
          <p:cNvPr id="8197" name="Text Box 20"/>
          <p:cNvSpPr txBox="1">
            <a:spLocks noChangeArrowheads="1"/>
          </p:cNvSpPr>
          <p:nvPr/>
        </p:nvSpPr>
        <p:spPr bwMode="auto">
          <a:xfrm>
            <a:off x="711200" y="1933575"/>
            <a:ext cx="2955925" cy="276999"/>
          </a:xfrm>
          <a:prstGeom prst="rect">
            <a:avLst/>
          </a:prstGeom>
          <a:noFill/>
          <a:ln w="9525">
            <a:noFill/>
            <a:miter lim="800000"/>
            <a:headEnd/>
            <a:tailEnd/>
          </a:ln>
        </p:spPr>
        <p:txBody>
          <a:bodyPr wrap="square" lIns="0" tIns="0" rIns="0" bIns="0">
            <a:spAutoFit/>
          </a:bodyPr>
          <a:lstStyle/>
          <a:p>
            <a:pPr marL="174625" indent="-174625" defTabSz="977900">
              <a:buFont typeface="Arial" charset="0"/>
              <a:buChar char="•"/>
            </a:pPr>
            <a:endParaRPr kumimoji="1" lang="ru-RU" dirty="0">
              <a:solidFill>
                <a:srgbClr val="1F497D"/>
              </a:solidFill>
              <a:ea typeface="ＭＳ Ｐゴシック"/>
              <a:cs typeface="ＭＳ Ｐゴシック"/>
            </a:endParaRPr>
          </a:p>
        </p:txBody>
      </p:sp>
      <p:sp>
        <p:nvSpPr>
          <p:cNvPr id="8220" name="Text Box 20"/>
          <p:cNvSpPr txBox="1">
            <a:spLocks noChangeArrowheads="1"/>
          </p:cNvSpPr>
          <p:nvPr/>
        </p:nvSpPr>
        <p:spPr bwMode="auto">
          <a:xfrm>
            <a:off x="711200" y="3860800"/>
            <a:ext cx="2965450" cy="277813"/>
          </a:xfrm>
          <a:prstGeom prst="rect">
            <a:avLst/>
          </a:prstGeom>
          <a:noFill/>
          <a:ln w="9525">
            <a:noFill/>
            <a:miter lim="800000"/>
            <a:headEnd/>
            <a:tailEnd/>
          </a:ln>
        </p:spPr>
        <p:txBody>
          <a:bodyPr lIns="0" tIns="0" rIns="0" bIns="0">
            <a:spAutoFit/>
          </a:bodyPr>
          <a:lstStyle/>
          <a:p>
            <a:pPr marL="174625" indent="-174625" defTabSz="977900">
              <a:buFont typeface="Arial" charset="0"/>
              <a:buChar char="•"/>
            </a:pPr>
            <a:endParaRPr kumimoji="1" lang="ru-RU" dirty="0">
              <a:solidFill>
                <a:srgbClr val="1F497D"/>
              </a:solidFill>
              <a:ea typeface="ＭＳ Ｐゴシック"/>
              <a:cs typeface="ＭＳ Ｐゴシック"/>
            </a:endParaRPr>
          </a:p>
        </p:txBody>
      </p:sp>
      <p:cxnSp>
        <p:nvCxnSpPr>
          <p:cNvPr id="13" name="Прямая соединительная линия 12"/>
          <p:cNvCxnSpPr/>
          <p:nvPr/>
        </p:nvCxnSpPr>
        <p:spPr bwMode="auto">
          <a:xfrm>
            <a:off x="5918207" y="1678162"/>
            <a:ext cx="0" cy="4643088"/>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9580270" y="6556751"/>
            <a:ext cx="255198" cy="246221"/>
          </a:xfrm>
          <a:prstGeom prst="rect">
            <a:avLst/>
          </a:prstGeom>
          <a:noFill/>
        </p:spPr>
        <p:txBody>
          <a:bodyPr wrap="none" rtlCol="0">
            <a:spAutoFit/>
          </a:bodyPr>
          <a:lstStyle/>
          <a:p>
            <a:r>
              <a:rPr lang="ru-RU" sz="1000" b="1" dirty="0">
                <a:solidFill>
                  <a:srgbClr val="1F497D"/>
                </a:solidFill>
              </a:rPr>
              <a:t>4</a:t>
            </a:r>
            <a:endParaRPr lang="en-US" sz="1000" b="1" dirty="0">
              <a:solidFill>
                <a:srgbClr val="1F497D"/>
              </a:solidFill>
            </a:endParaRPr>
          </a:p>
        </p:txBody>
      </p:sp>
      <p:sp>
        <p:nvSpPr>
          <p:cNvPr id="16" name="Прямоугольник 15"/>
          <p:cNvSpPr/>
          <p:nvPr/>
        </p:nvSpPr>
        <p:spPr>
          <a:xfrm>
            <a:off x="1594263" y="3987442"/>
            <a:ext cx="2820838" cy="338554"/>
          </a:xfrm>
          <a:prstGeom prst="rect">
            <a:avLst/>
          </a:prstGeom>
        </p:spPr>
        <p:txBody>
          <a:bodyPr wrap="square">
            <a:spAutoFit/>
          </a:bodyPr>
          <a:lstStyle/>
          <a:p>
            <a:pPr algn="ctr"/>
            <a:r>
              <a:rPr lang="ru-RU" sz="1600" b="1" dirty="0" smtClean="0">
                <a:solidFill>
                  <a:prstClr val="black"/>
                </a:solidFill>
                <a:latin typeface="Arial" pitchFamily="34" charset="0"/>
                <a:cs typeface="Arial" pitchFamily="34" charset="0"/>
              </a:rPr>
              <a:t> 2016 год</a:t>
            </a:r>
          </a:p>
        </p:txBody>
      </p:sp>
      <p:sp>
        <p:nvSpPr>
          <p:cNvPr id="18" name="Прямоугольник 17"/>
          <p:cNvSpPr/>
          <p:nvPr/>
        </p:nvSpPr>
        <p:spPr>
          <a:xfrm>
            <a:off x="422691" y="4275751"/>
            <a:ext cx="5192495" cy="830997"/>
          </a:xfrm>
          <a:prstGeom prst="rect">
            <a:avLst/>
          </a:prstGeom>
          <a:noFill/>
        </p:spPr>
        <p:txBody>
          <a:bodyPr wrap="square">
            <a:spAutoFit/>
          </a:bodyPr>
          <a:lstStyle/>
          <a:p>
            <a:pPr marL="285750" indent="-285750">
              <a:lnSpc>
                <a:spcPct val="150000"/>
              </a:lnSpc>
              <a:buFont typeface="Wingdings" pitchFamily="2" charset="2"/>
              <a:buChar char="§"/>
            </a:pPr>
            <a:r>
              <a:rPr lang="ru-RU" sz="1600" dirty="0" smtClean="0">
                <a:solidFill>
                  <a:prstClr val="black"/>
                </a:solidFill>
                <a:latin typeface="Arial" pitchFamily="34" charset="0"/>
                <a:cs typeface="Arial" pitchFamily="34" charset="0"/>
              </a:rPr>
              <a:t>Рост портфеля займов на 50% </a:t>
            </a:r>
            <a:r>
              <a:rPr lang="ru-RU" sz="1400" dirty="0" smtClean="0">
                <a:solidFill>
                  <a:prstClr val="black"/>
                </a:solidFill>
                <a:latin typeface="Arial" pitchFamily="34" charset="0"/>
                <a:cs typeface="Arial" pitchFamily="34" charset="0"/>
              </a:rPr>
              <a:t>(диаграмма, </a:t>
            </a:r>
            <a:r>
              <a:rPr lang="ru-RU" sz="1400" dirty="0" err="1" smtClean="0">
                <a:solidFill>
                  <a:prstClr val="black"/>
                </a:solidFill>
                <a:latin typeface="Arial" pitchFamily="34" charset="0"/>
                <a:cs typeface="Arial" pitchFamily="34" charset="0"/>
              </a:rPr>
              <a:t>млн.р</a:t>
            </a:r>
            <a:r>
              <a:rPr lang="ru-RU" sz="1400" dirty="0" smtClean="0">
                <a:solidFill>
                  <a:prstClr val="black"/>
                </a:solidFill>
                <a:latin typeface="Arial" pitchFamily="34" charset="0"/>
                <a:cs typeface="Arial" pitchFamily="34" charset="0"/>
              </a:rPr>
              <a:t>.)</a:t>
            </a:r>
          </a:p>
          <a:p>
            <a:pPr marL="285750" indent="-285750">
              <a:lnSpc>
                <a:spcPct val="150000"/>
              </a:lnSpc>
              <a:buFont typeface="Wingdings" pitchFamily="2" charset="2"/>
              <a:buChar char="§"/>
            </a:pPr>
            <a:r>
              <a:rPr lang="ru-RU" sz="1600" dirty="0" smtClean="0">
                <a:solidFill>
                  <a:prstClr val="black"/>
                </a:solidFill>
                <a:latin typeface="Arial" pitchFamily="34" charset="0"/>
                <a:cs typeface="Arial" pitchFamily="34" charset="0"/>
              </a:rPr>
              <a:t>Увеличение суммы займа до 3 </a:t>
            </a:r>
            <a:r>
              <a:rPr lang="ru-RU" sz="1600" dirty="0" err="1" smtClean="0">
                <a:solidFill>
                  <a:prstClr val="black"/>
                </a:solidFill>
                <a:latin typeface="Arial" pitchFamily="34" charset="0"/>
                <a:cs typeface="Arial" pitchFamily="34" charset="0"/>
              </a:rPr>
              <a:t>млн.р</a:t>
            </a:r>
            <a:r>
              <a:rPr lang="ru-RU" sz="1600" dirty="0" smtClean="0">
                <a:solidFill>
                  <a:prstClr val="black"/>
                </a:solidFill>
                <a:latin typeface="Arial" pitchFamily="34" charset="0"/>
                <a:cs typeface="Arial" pitchFamily="34" charset="0"/>
              </a:rPr>
              <a:t>.</a:t>
            </a:r>
            <a:endParaRPr lang="ru-RU" sz="1600" dirty="0">
              <a:solidFill>
                <a:prstClr val="black"/>
              </a:solidFill>
              <a:latin typeface="Arial" pitchFamily="34" charset="0"/>
              <a:cs typeface="Arial" pitchFamily="34" charset="0"/>
            </a:endParaRPr>
          </a:p>
        </p:txBody>
      </p:sp>
      <p:graphicFrame>
        <p:nvGraphicFramePr>
          <p:cNvPr id="3" name="Диаграмма 2"/>
          <p:cNvGraphicFramePr/>
          <p:nvPr>
            <p:extLst>
              <p:ext uri="{D42A27DB-BD31-4B8C-83A1-F6EECF244321}">
                <p14:modId xmlns:p14="http://schemas.microsoft.com/office/powerpoint/2010/main" val="2467428603"/>
              </p:ext>
            </p:extLst>
          </p:nvPr>
        </p:nvGraphicFramePr>
        <p:xfrm>
          <a:off x="69679" y="4237048"/>
          <a:ext cx="6297768" cy="235262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9" name="Таблица 18"/>
          <p:cNvGraphicFramePr>
            <a:graphicFrameLocks noGrp="1"/>
          </p:cNvGraphicFramePr>
          <p:nvPr>
            <p:extLst>
              <p:ext uri="{D42A27DB-BD31-4B8C-83A1-F6EECF244321}">
                <p14:modId xmlns:p14="http://schemas.microsoft.com/office/powerpoint/2010/main" val="3836438749"/>
              </p:ext>
            </p:extLst>
          </p:nvPr>
        </p:nvGraphicFramePr>
        <p:xfrm>
          <a:off x="422691" y="1678162"/>
          <a:ext cx="5255010" cy="2060747"/>
        </p:xfrm>
        <a:graphic>
          <a:graphicData uri="http://schemas.openxmlformats.org/drawingml/2006/table">
            <a:tbl>
              <a:tblPr bandRow="1">
                <a:tableStyleId>{5C22544A-7EE6-4342-B048-85BDC9FD1C3A}</a:tableStyleId>
              </a:tblPr>
              <a:tblGrid>
                <a:gridCol w="3266811"/>
                <a:gridCol w="994100"/>
                <a:gridCol w="994099"/>
              </a:tblGrid>
              <a:tr h="405462">
                <a:tc>
                  <a:txBody>
                    <a:bodyPr/>
                    <a:lstStyle/>
                    <a:p>
                      <a:pPr algn="ctr"/>
                      <a:r>
                        <a:rPr lang="ru-RU" sz="1800" b="0" dirty="0" smtClean="0">
                          <a:solidFill>
                            <a:schemeClr val="tx1"/>
                          </a:solidFill>
                          <a:latin typeface="+mn-lt"/>
                        </a:rPr>
                        <a:t>Показатели</a:t>
                      </a:r>
                      <a:endParaRPr lang="ru-RU" sz="1800" b="0" dirty="0">
                        <a:solidFill>
                          <a:schemeClr val="tx1"/>
                        </a:solidFill>
                        <a:latin typeface="+mn-lt"/>
                      </a:endParaRPr>
                    </a:p>
                  </a:txBody>
                  <a:tcPr anchor="ctr">
                    <a:solidFill>
                      <a:schemeClr val="accent6">
                        <a:lumMod val="40000"/>
                        <a:lumOff val="60000"/>
                      </a:schemeClr>
                    </a:solidFill>
                  </a:tcPr>
                </a:tc>
                <a:tc>
                  <a:txBody>
                    <a:bodyPr/>
                    <a:lstStyle/>
                    <a:p>
                      <a:pPr algn="ctr"/>
                      <a:r>
                        <a:rPr lang="ru-RU" sz="1800" dirty="0" smtClean="0"/>
                        <a:t>2015</a:t>
                      </a:r>
                      <a:endParaRPr lang="ru-RU" sz="1800" dirty="0"/>
                    </a:p>
                  </a:txBody>
                  <a:tcPr anchor="ctr">
                    <a:solidFill>
                      <a:schemeClr val="accent6">
                        <a:lumMod val="40000"/>
                        <a:lumOff val="60000"/>
                      </a:schemeClr>
                    </a:solidFill>
                  </a:tcPr>
                </a:tc>
                <a:tc>
                  <a:txBody>
                    <a:bodyPr/>
                    <a:lstStyle/>
                    <a:p>
                      <a:pPr algn="ctr"/>
                      <a:r>
                        <a:rPr lang="ru-RU" sz="1800" dirty="0" smtClean="0"/>
                        <a:t>2016</a:t>
                      </a:r>
                      <a:endParaRPr lang="ru-RU" dirty="0"/>
                    </a:p>
                  </a:txBody>
                  <a:tcPr anchor="ctr">
                    <a:solidFill>
                      <a:schemeClr val="accent6">
                        <a:lumMod val="40000"/>
                        <a:lumOff val="60000"/>
                      </a:schemeClr>
                    </a:solidFill>
                  </a:tcPr>
                </a:tc>
              </a:tr>
              <a:tr h="405462">
                <a:tc>
                  <a:txBody>
                    <a:bodyPr/>
                    <a:lstStyle/>
                    <a:p>
                      <a:r>
                        <a:rPr lang="ru-RU" sz="1400" kern="1200" dirty="0" smtClean="0">
                          <a:solidFill>
                            <a:schemeClr val="dk1"/>
                          </a:solidFill>
                          <a:effectLst/>
                          <a:latin typeface="+mn-lt"/>
                          <a:ea typeface="+mn-ea"/>
                          <a:cs typeface="+mn-cs"/>
                        </a:rPr>
                        <a:t>Количество</a:t>
                      </a:r>
                      <a:r>
                        <a:rPr lang="en-US" sz="1400" kern="1200" baseline="0" dirty="0" smtClean="0">
                          <a:solidFill>
                            <a:schemeClr val="dk1"/>
                          </a:solidFill>
                          <a:effectLst/>
                          <a:latin typeface="+mn-lt"/>
                          <a:ea typeface="+mn-ea"/>
                          <a:cs typeface="+mn-cs"/>
                        </a:rPr>
                        <a:t> </a:t>
                      </a:r>
                      <a:r>
                        <a:rPr lang="ru-RU" sz="1400" kern="1200" dirty="0" smtClean="0">
                          <a:solidFill>
                            <a:schemeClr val="dk1"/>
                          </a:solidFill>
                          <a:effectLst/>
                          <a:latin typeface="+mn-lt"/>
                          <a:ea typeface="+mn-ea"/>
                          <a:cs typeface="+mn-cs"/>
                        </a:rPr>
                        <a:t>микрозаймов за год, шт.</a:t>
                      </a:r>
                      <a:endParaRPr lang="ru-RU" sz="1400" b="0" dirty="0">
                        <a:latin typeface="+mn-lt"/>
                      </a:endParaRPr>
                    </a:p>
                  </a:txBody>
                  <a:tcPr anchor="ctr"/>
                </a:tc>
                <a:tc>
                  <a:txBody>
                    <a:bodyPr/>
                    <a:lstStyle/>
                    <a:p>
                      <a:pPr marL="0" algn="ctr" defTabSz="932753" rtl="0" eaLnBrk="1" latinLnBrk="0" hangingPunct="1"/>
                      <a:r>
                        <a:rPr lang="en-US" sz="1800" b="0" kern="1200" dirty="0" smtClean="0">
                          <a:solidFill>
                            <a:schemeClr val="dk1"/>
                          </a:solidFill>
                          <a:latin typeface="+mn-lt"/>
                          <a:ea typeface="+mn-ea"/>
                          <a:cs typeface="+mn-cs"/>
                        </a:rPr>
                        <a:t>18</a:t>
                      </a:r>
                      <a:r>
                        <a:rPr lang="ru-RU" sz="1800" b="0" kern="1200" dirty="0" smtClean="0">
                          <a:solidFill>
                            <a:schemeClr val="dk1"/>
                          </a:solidFill>
                          <a:latin typeface="+mn-lt"/>
                          <a:ea typeface="+mn-ea"/>
                          <a:cs typeface="+mn-cs"/>
                        </a:rPr>
                        <a:t>8</a:t>
                      </a:r>
                      <a:endParaRPr lang="ru-RU" sz="1800" b="0" kern="1200" dirty="0">
                        <a:solidFill>
                          <a:schemeClr val="dk1"/>
                        </a:solidFill>
                        <a:latin typeface="+mn-lt"/>
                        <a:ea typeface="+mn-ea"/>
                        <a:cs typeface="+mn-cs"/>
                      </a:endParaRPr>
                    </a:p>
                  </a:txBody>
                  <a:tcPr anchor="ctr"/>
                </a:tc>
                <a:tc>
                  <a:txBody>
                    <a:bodyPr/>
                    <a:lstStyle/>
                    <a:p>
                      <a:pPr algn="ctr"/>
                      <a:r>
                        <a:rPr lang="en-US" sz="1800" b="0" dirty="0" smtClean="0"/>
                        <a:t>65</a:t>
                      </a:r>
                      <a:endParaRPr lang="ru-RU" sz="1800" b="0" dirty="0"/>
                    </a:p>
                  </a:txBody>
                  <a:tcPr anchor="ctr"/>
                </a:tc>
              </a:tr>
              <a:tr h="478601">
                <a:tc>
                  <a:txBody>
                    <a:bodyPr/>
                    <a:lstStyle/>
                    <a:p>
                      <a:r>
                        <a:rPr lang="ru-RU" sz="1400" kern="1200" dirty="0" smtClean="0">
                          <a:solidFill>
                            <a:schemeClr val="dk1"/>
                          </a:solidFill>
                          <a:effectLst/>
                          <a:latin typeface="+mn-lt"/>
                          <a:ea typeface="+mn-ea"/>
                          <a:cs typeface="+mn-cs"/>
                        </a:rPr>
                        <a:t>Сумма микрозаймов, млн. руб.</a:t>
                      </a:r>
                      <a:endParaRPr lang="ru-RU" sz="1400" b="0" dirty="0">
                        <a:latin typeface="+mn-lt"/>
                      </a:endParaRPr>
                    </a:p>
                  </a:txBody>
                  <a:tcPr anchor="ctr"/>
                </a:tc>
                <a:tc>
                  <a:txBody>
                    <a:bodyPr/>
                    <a:lstStyle/>
                    <a:p>
                      <a:pPr algn="ctr"/>
                      <a:r>
                        <a:rPr lang="en-US" sz="1800" b="0" dirty="0" smtClean="0">
                          <a:solidFill>
                            <a:schemeClr val="tx1"/>
                          </a:solidFill>
                          <a:latin typeface="+mn-lt"/>
                        </a:rPr>
                        <a:t>16</a:t>
                      </a:r>
                      <a:r>
                        <a:rPr lang="ru-RU" sz="1800" b="0" dirty="0" smtClean="0">
                          <a:solidFill>
                            <a:schemeClr val="tx1"/>
                          </a:solidFill>
                          <a:latin typeface="+mn-lt"/>
                        </a:rPr>
                        <a:t>8</a:t>
                      </a:r>
                      <a:r>
                        <a:rPr lang="en-US" sz="1800" b="0" dirty="0" smtClean="0">
                          <a:solidFill>
                            <a:schemeClr val="tx1"/>
                          </a:solidFill>
                          <a:latin typeface="+mn-lt"/>
                        </a:rPr>
                        <a:t>,</a:t>
                      </a:r>
                      <a:r>
                        <a:rPr lang="ru-RU" sz="1800" b="0" dirty="0" smtClean="0">
                          <a:solidFill>
                            <a:schemeClr val="tx1"/>
                          </a:solidFill>
                          <a:latin typeface="+mn-lt"/>
                        </a:rPr>
                        <a:t>5</a:t>
                      </a:r>
                      <a:endParaRPr lang="ru-RU" sz="1800" b="0" dirty="0">
                        <a:solidFill>
                          <a:schemeClr val="tx1"/>
                        </a:solidFill>
                        <a:latin typeface="+mn-lt"/>
                      </a:endParaRPr>
                    </a:p>
                  </a:txBody>
                  <a:tcPr anchor="ctr"/>
                </a:tc>
                <a:tc>
                  <a:txBody>
                    <a:bodyPr/>
                    <a:lstStyle/>
                    <a:p>
                      <a:pPr algn="ctr"/>
                      <a:r>
                        <a:rPr lang="en-US" sz="1800" b="0" dirty="0" smtClean="0"/>
                        <a:t>88</a:t>
                      </a:r>
                      <a:r>
                        <a:rPr lang="ru-RU" sz="1800" b="0" dirty="0" smtClean="0"/>
                        <a:t>,</a:t>
                      </a:r>
                      <a:r>
                        <a:rPr lang="en-US" sz="1800" b="0" dirty="0" smtClean="0"/>
                        <a:t>6</a:t>
                      </a:r>
                      <a:endParaRPr lang="ru-RU" sz="1800" b="0" dirty="0"/>
                    </a:p>
                  </a:txBody>
                  <a:tcPr anchor="ctr"/>
                </a:tc>
              </a:tr>
              <a:tr h="262737">
                <a:tc>
                  <a:txBody>
                    <a:bodyPr/>
                    <a:lstStyle/>
                    <a:p>
                      <a:r>
                        <a:rPr lang="ru-RU" sz="1400" kern="1200" dirty="0" smtClean="0">
                          <a:solidFill>
                            <a:schemeClr val="dk1"/>
                          </a:solidFill>
                          <a:effectLst/>
                          <a:latin typeface="+mn-lt"/>
                          <a:ea typeface="+mn-ea"/>
                          <a:cs typeface="+mn-cs"/>
                        </a:rPr>
                        <a:t>Риск портфеля, %</a:t>
                      </a:r>
                      <a:endParaRPr lang="ru-RU" sz="1400" kern="1200" dirty="0">
                        <a:solidFill>
                          <a:schemeClr val="dk1"/>
                        </a:solidFill>
                        <a:effectLst/>
                        <a:latin typeface="+mn-lt"/>
                        <a:ea typeface="+mn-ea"/>
                        <a:cs typeface="+mn-cs"/>
                      </a:endParaRPr>
                    </a:p>
                  </a:txBody>
                  <a:tcPr anchor="ctr"/>
                </a:tc>
                <a:tc>
                  <a:txBody>
                    <a:bodyPr/>
                    <a:lstStyle/>
                    <a:p>
                      <a:pPr algn="ctr"/>
                      <a:r>
                        <a:rPr lang="en-US" sz="1800" b="0" dirty="0" smtClean="0">
                          <a:solidFill>
                            <a:schemeClr val="tx1"/>
                          </a:solidFill>
                          <a:latin typeface="+mn-lt"/>
                        </a:rPr>
                        <a:t>6,9%</a:t>
                      </a:r>
                    </a:p>
                  </a:txBody>
                  <a:tcPr anchor="ctr"/>
                </a:tc>
                <a:tc>
                  <a:txBody>
                    <a:bodyPr/>
                    <a:lstStyle/>
                    <a:p>
                      <a:pPr algn="ctr"/>
                      <a:r>
                        <a:rPr lang="ru-RU" sz="1800" b="0" dirty="0" smtClean="0"/>
                        <a:t>6,4%</a:t>
                      </a:r>
                      <a:endParaRPr lang="ru-RU" sz="1800" b="0" dirty="0"/>
                    </a:p>
                  </a:txBody>
                  <a:tcPr anchor="ctr"/>
                </a:tc>
              </a:tr>
              <a:tr h="405462">
                <a:tc>
                  <a:txBody>
                    <a:bodyPr/>
                    <a:lstStyle/>
                    <a:p>
                      <a:pPr marL="0" marR="0" indent="0" algn="l" defTabSz="932753" rtl="0" eaLnBrk="1" fontAlgn="auto" latinLnBrk="0" hangingPunct="1">
                        <a:lnSpc>
                          <a:spcPct val="100000"/>
                        </a:lnSpc>
                        <a:spcBef>
                          <a:spcPts val="0"/>
                        </a:spcBef>
                        <a:spcAft>
                          <a:spcPts val="0"/>
                        </a:spcAft>
                        <a:buClrTx/>
                        <a:buSzTx/>
                        <a:buFontTx/>
                        <a:buNone/>
                        <a:tabLst/>
                        <a:defRPr/>
                      </a:pPr>
                      <a:r>
                        <a:rPr lang="ru-RU" sz="1400" kern="1200" dirty="0" smtClean="0">
                          <a:solidFill>
                            <a:schemeClr val="dk1"/>
                          </a:solidFill>
                          <a:effectLst/>
                          <a:latin typeface="+mn-lt"/>
                          <a:ea typeface="+mn-ea"/>
                          <a:cs typeface="+mn-cs"/>
                        </a:rPr>
                        <a:t>Портфель микрозаймов, млн. руб.</a:t>
                      </a:r>
                      <a:endParaRPr lang="ru-RU" sz="1400" b="0" dirty="0" smtClean="0">
                        <a:latin typeface="+mn-lt"/>
                      </a:endParaRPr>
                    </a:p>
                  </a:txBody>
                  <a:tcPr anchor="ctr"/>
                </a:tc>
                <a:tc>
                  <a:txBody>
                    <a:bodyPr/>
                    <a:lstStyle/>
                    <a:p>
                      <a:pPr algn="ctr"/>
                      <a:r>
                        <a:rPr lang="ru-RU" sz="1800" b="0" dirty="0" smtClean="0">
                          <a:solidFill>
                            <a:schemeClr val="tx1"/>
                          </a:solidFill>
                          <a:latin typeface="+mn-lt"/>
                        </a:rPr>
                        <a:t>113,7</a:t>
                      </a:r>
                    </a:p>
                  </a:txBody>
                  <a:tcPr anchor="ctr"/>
                </a:tc>
                <a:tc>
                  <a:txBody>
                    <a:bodyPr/>
                    <a:lstStyle/>
                    <a:p>
                      <a:pPr algn="ctr"/>
                      <a:r>
                        <a:rPr lang="ru-RU" sz="1800" b="0" dirty="0" smtClean="0"/>
                        <a:t>1</a:t>
                      </a:r>
                      <a:r>
                        <a:rPr lang="en-US" sz="1800" b="0" dirty="0" smtClean="0"/>
                        <a:t>32</a:t>
                      </a:r>
                      <a:r>
                        <a:rPr lang="ru-RU" sz="1800" b="0" dirty="0" smtClean="0"/>
                        <a:t>,0</a:t>
                      </a:r>
                      <a:endParaRPr lang="ru-RU" sz="1800" b="0" dirty="0"/>
                    </a:p>
                  </a:txBody>
                  <a:tcPr anchor="ctr"/>
                </a:tc>
              </a:tr>
            </a:tbl>
          </a:graphicData>
        </a:graphic>
      </p:graphicFrame>
      <p:sp>
        <p:nvSpPr>
          <p:cNvPr id="14" name="Прямоугольник 13"/>
          <p:cNvSpPr/>
          <p:nvPr/>
        </p:nvSpPr>
        <p:spPr>
          <a:xfrm>
            <a:off x="422691" y="692964"/>
            <a:ext cx="9031857" cy="830997"/>
          </a:xfrm>
          <a:prstGeom prst="rect">
            <a:avLst/>
          </a:prstGeom>
        </p:spPr>
        <p:txBody>
          <a:bodyPr wrap="square">
            <a:spAutoFit/>
          </a:bodyPr>
          <a:lstStyle/>
          <a:p>
            <a:pPr algn="ctr"/>
            <a:r>
              <a:rPr lang="ru-RU" sz="2400" b="1" dirty="0" smtClean="0">
                <a:solidFill>
                  <a:srgbClr val="F55F0B"/>
                </a:solidFill>
                <a:latin typeface="Arial" pitchFamily="34" charset="0"/>
                <a:cs typeface="Arial" pitchFamily="34" charset="0"/>
              </a:rPr>
              <a:t>Фондом всего предоставлено </a:t>
            </a:r>
          </a:p>
          <a:p>
            <a:pPr algn="ctr"/>
            <a:r>
              <a:rPr lang="ru-RU" sz="2400" b="1" dirty="0" smtClean="0">
                <a:solidFill>
                  <a:srgbClr val="F55F0B"/>
                </a:solidFill>
                <a:latin typeface="Arial" pitchFamily="34" charset="0"/>
                <a:cs typeface="Arial" pitchFamily="34" charset="0"/>
              </a:rPr>
              <a:t>9</a:t>
            </a:r>
            <a:r>
              <a:rPr lang="en-US" sz="2400" b="1" dirty="0" smtClean="0">
                <a:solidFill>
                  <a:srgbClr val="F55F0B"/>
                </a:solidFill>
                <a:latin typeface="Arial" pitchFamily="34" charset="0"/>
                <a:cs typeface="Arial" pitchFamily="34" charset="0"/>
              </a:rPr>
              <a:t>50</a:t>
            </a:r>
            <a:r>
              <a:rPr lang="ru-RU" sz="2400" b="1" dirty="0" smtClean="0">
                <a:solidFill>
                  <a:srgbClr val="F55F0B"/>
                </a:solidFill>
                <a:latin typeface="Arial" pitchFamily="34" charset="0"/>
                <a:cs typeface="Arial" pitchFamily="34" charset="0"/>
              </a:rPr>
              <a:t> </a:t>
            </a:r>
            <a:r>
              <a:rPr lang="ru-RU" sz="2400" b="1" dirty="0" smtClean="0">
                <a:solidFill>
                  <a:srgbClr val="F55F0B"/>
                </a:solidFill>
                <a:latin typeface="Arial" pitchFamily="34" charset="0"/>
                <a:cs typeface="Arial" pitchFamily="34" charset="0"/>
              </a:rPr>
              <a:t>микрозаймов на </a:t>
            </a:r>
            <a:r>
              <a:rPr lang="ru-RU" sz="2400" b="1" dirty="0" smtClean="0">
                <a:solidFill>
                  <a:srgbClr val="F55F0B"/>
                </a:solidFill>
                <a:latin typeface="Arial" pitchFamily="34" charset="0"/>
                <a:cs typeface="Arial" pitchFamily="34" charset="0"/>
              </a:rPr>
              <a:t>8</a:t>
            </a:r>
            <a:r>
              <a:rPr lang="en-US" sz="2400" b="1" dirty="0" smtClean="0">
                <a:solidFill>
                  <a:srgbClr val="F55F0B"/>
                </a:solidFill>
                <a:latin typeface="Arial" pitchFamily="34" charset="0"/>
                <a:cs typeface="Arial" pitchFamily="34" charset="0"/>
              </a:rPr>
              <a:t>30</a:t>
            </a:r>
            <a:r>
              <a:rPr lang="ru-RU" sz="2400" b="1" dirty="0" smtClean="0">
                <a:solidFill>
                  <a:srgbClr val="F55F0B"/>
                </a:solidFill>
                <a:latin typeface="Arial" pitchFamily="34" charset="0"/>
                <a:cs typeface="Arial" pitchFamily="34" charset="0"/>
              </a:rPr>
              <a:t> </a:t>
            </a:r>
            <a:r>
              <a:rPr lang="ru-RU" sz="2400" b="1" dirty="0" smtClean="0">
                <a:solidFill>
                  <a:srgbClr val="F55F0B"/>
                </a:solidFill>
                <a:latin typeface="Arial" pitchFamily="34" charset="0"/>
                <a:cs typeface="Arial" pitchFamily="34" charset="0"/>
              </a:rPr>
              <a:t>млн. рублей</a:t>
            </a:r>
            <a:endParaRPr lang="ru-RU" sz="2400" b="1" dirty="0">
              <a:solidFill>
                <a:srgbClr val="23669D"/>
              </a:solidFill>
              <a:latin typeface="Arial" pitchFamily="34" charset="0"/>
              <a:cs typeface="Arial" pitchFamily="34" charset="0"/>
            </a:endParaRPr>
          </a:p>
        </p:txBody>
      </p:sp>
      <p:graphicFrame>
        <p:nvGraphicFramePr>
          <p:cNvPr id="15" name="Диаграмма 14"/>
          <p:cNvGraphicFramePr>
            <a:graphicFrameLocks/>
          </p:cNvGraphicFramePr>
          <p:nvPr>
            <p:extLst>
              <p:ext uri="{D42A27DB-BD31-4B8C-83A1-F6EECF244321}">
                <p14:modId xmlns:p14="http://schemas.microsoft.com/office/powerpoint/2010/main" val="4035441093"/>
              </p:ext>
            </p:extLst>
          </p:nvPr>
        </p:nvGraphicFramePr>
        <p:xfrm>
          <a:off x="6058468" y="1698973"/>
          <a:ext cx="3667126" cy="485777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53605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7" name="Rectangle 11"/>
          <p:cNvSpPr>
            <a:spLocks noChangeArrowheads="1"/>
          </p:cNvSpPr>
          <p:nvPr>
            <p:custDataLst>
              <p:tags r:id="rId1"/>
            </p:custDataLst>
          </p:nvPr>
        </p:nvSpPr>
        <p:spPr bwMode="auto">
          <a:xfrm>
            <a:off x="4243388" y="1431925"/>
            <a:ext cx="1647825" cy="430213"/>
          </a:xfrm>
          <a:prstGeom prst="rect">
            <a:avLst/>
          </a:prstGeom>
          <a:noFill/>
          <a:ln w="9525">
            <a:noFill/>
            <a:miter lim="800000"/>
            <a:headEnd/>
            <a:tailEnd/>
          </a:ln>
        </p:spPr>
        <p:txBody>
          <a:bodyPr lIns="0" tIns="0" rIns="0" bIns="0" anchor="ctr">
            <a:spAutoFit/>
          </a:bodyPr>
          <a:lstStyle/>
          <a:p>
            <a:pPr defTabSz="893763">
              <a:buSzPct val="120000"/>
            </a:pPr>
            <a:r>
              <a:rPr lang="ru-RU" sz="1400" b="1" dirty="0">
                <a:solidFill>
                  <a:schemeClr val="bg1"/>
                </a:solidFill>
              </a:rPr>
              <a:t>Этап 3</a:t>
            </a:r>
          </a:p>
          <a:p>
            <a:pPr defTabSz="893763">
              <a:buSzPct val="120000"/>
            </a:pPr>
            <a:r>
              <a:rPr lang="ru-RU" sz="1400" b="1" dirty="0">
                <a:solidFill>
                  <a:schemeClr val="bg1"/>
                </a:solidFill>
              </a:rPr>
              <a:t>Название этапа 3</a:t>
            </a:r>
            <a:endParaRPr lang="en-AU" sz="1400" b="1" dirty="0">
              <a:solidFill>
                <a:schemeClr val="bg1"/>
              </a:solidFill>
            </a:endParaRPr>
          </a:p>
        </p:txBody>
      </p:sp>
      <p:sp>
        <p:nvSpPr>
          <p:cNvPr id="26" name="Заголовок 25"/>
          <p:cNvSpPr>
            <a:spLocks noGrp="1"/>
          </p:cNvSpPr>
          <p:nvPr>
            <p:ph type="title"/>
          </p:nvPr>
        </p:nvSpPr>
        <p:spPr>
          <a:xfrm>
            <a:off x="209760" y="342190"/>
            <a:ext cx="9240837" cy="369332"/>
          </a:xfrm>
        </p:spPr>
        <p:txBody>
          <a:bodyPr/>
          <a:lstStyle/>
          <a:p>
            <a:pPr algn="ctr"/>
            <a:r>
              <a:rPr lang="ru-RU" sz="2400" dirty="0" smtClean="0">
                <a:latin typeface="Arial Narrow" pitchFamily="34" charset="0"/>
              </a:rPr>
              <a:t>Московский областной фонд развития микрофинансирования</a:t>
            </a:r>
            <a:endParaRPr lang="ru-RU" sz="2400" dirty="0">
              <a:latin typeface="Arial Narrow" pitchFamily="34" charset="0"/>
            </a:endParaRPr>
          </a:p>
        </p:txBody>
      </p:sp>
      <p:sp>
        <p:nvSpPr>
          <p:cNvPr id="9" name="TextBox 8"/>
          <p:cNvSpPr txBox="1"/>
          <p:nvPr/>
        </p:nvSpPr>
        <p:spPr>
          <a:xfrm>
            <a:off x="9456625" y="6461861"/>
            <a:ext cx="255198" cy="246221"/>
          </a:xfrm>
          <a:prstGeom prst="rect">
            <a:avLst/>
          </a:prstGeom>
          <a:noFill/>
        </p:spPr>
        <p:txBody>
          <a:bodyPr wrap="none" rtlCol="0">
            <a:spAutoFit/>
          </a:bodyPr>
          <a:lstStyle/>
          <a:p>
            <a:r>
              <a:rPr lang="ru-RU" sz="1000" b="1" dirty="0">
                <a:solidFill>
                  <a:schemeClr val="tx2"/>
                </a:solidFill>
              </a:rPr>
              <a:t>5</a:t>
            </a:r>
            <a:endParaRPr lang="en-US" sz="1000" b="1" dirty="0">
              <a:solidFill>
                <a:schemeClr val="tx2"/>
              </a:solidFill>
            </a:endParaRPr>
          </a:p>
        </p:txBody>
      </p:sp>
      <p:sp>
        <p:nvSpPr>
          <p:cNvPr id="7" name="Содержимое 2"/>
          <p:cNvSpPr txBox="1">
            <a:spLocks/>
          </p:cNvSpPr>
          <p:nvPr/>
        </p:nvSpPr>
        <p:spPr bwMode="auto">
          <a:xfrm>
            <a:off x="530525" y="2459966"/>
            <a:ext cx="8686800" cy="3891407"/>
          </a:xfrm>
          <a:prstGeom prst="rect">
            <a:avLst/>
          </a:prstGeom>
          <a:noFill/>
          <a:ln w="9525">
            <a:noFill/>
            <a:miter lim="800000"/>
            <a:headEnd/>
            <a:tailEnd/>
          </a:ln>
        </p:spPr>
        <p:txBody>
          <a:bodyPr/>
          <a:lstStyle/>
          <a:p>
            <a:pPr marL="342900" indent="-342900" algn="ctr" eaLnBrk="0" hangingPunct="0">
              <a:spcBef>
                <a:spcPct val="20000"/>
              </a:spcBef>
            </a:pPr>
            <a:r>
              <a:rPr lang="ru-RU" sz="6000" dirty="0" smtClean="0"/>
              <a:t> </a:t>
            </a:r>
            <a:r>
              <a:rPr lang="ru-RU" sz="6000" b="1" dirty="0" smtClean="0"/>
              <a:t>(495</a:t>
            </a:r>
            <a:r>
              <a:rPr lang="ru-RU" sz="6000" b="1" dirty="0"/>
              <a:t>) 730-50-76 </a:t>
            </a:r>
            <a:endParaRPr lang="ru-RU" sz="6000" b="1" dirty="0" smtClean="0">
              <a:hlinkClick r:id="rId3"/>
            </a:endParaRPr>
          </a:p>
          <a:p>
            <a:pPr marL="342900" indent="-342900" algn="ctr" eaLnBrk="0" hangingPunct="0">
              <a:spcBef>
                <a:spcPct val="20000"/>
              </a:spcBef>
            </a:pPr>
            <a:r>
              <a:rPr lang="en-US" sz="6000" b="1" dirty="0" smtClean="0">
                <a:hlinkClick r:id="rId3"/>
              </a:rPr>
              <a:t>www.mofmicro.ru</a:t>
            </a:r>
            <a:endParaRPr lang="ru-RU" sz="4800" b="1" dirty="0" smtClean="0"/>
          </a:p>
          <a:p>
            <a:pPr marL="342900" indent="-342900" algn="ctr" eaLnBrk="0" hangingPunct="0">
              <a:spcBef>
                <a:spcPct val="20000"/>
              </a:spcBef>
            </a:pPr>
            <a:r>
              <a:rPr lang="en-US" sz="3200" dirty="0" smtClean="0"/>
              <a:t>fond@mofmicro.ru</a:t>
            </a:r>
            <a:endParaRPr lang="ru-RU" sz="3200" dirty="0" smtClean="0"/>
          </a:p>
          <a:p>
            <a:pPr marL="342900" indent="-342900" algn="ctr" eaLnBrk="0" hangingPunct="0">
              <a:spcBef>
                <a:spcPct val="20000"/>
              </a:spcBef>
            </a:pPr>
            <a:r>
              <a:rPr lang="ru-RU" sz="3200" dirty="0" smtClean="0"/>
              <a:t>г. Красногорск, </a:t>
            </a:r>
          </a:p>
          <a:p>
            <a:pPr marL="342900" indent="-342900" algn="ctr" eaLnBrk="0" hangingPunct="0">
              <a:spcBef>
                <a:spcPct val="20000"/>
              </a:spcBef>
            </a:pPr>
            <a:r>
              <a:rPr lang="ru-RU" sz="3200" dirty="0" smtClean="0"/>
              <a:t>бульвар Строителей, д.2, офис 44</a:t>
            </a:r>
            <a:endParaRPr lang="en-US" sz="3200" dirty="0"/>
          </a:p>
        </p:txBody>
      </p:sp>
      <p:pic>
        <p:nvPicPr>
          <p:cNvPr id="8" name="Рисунок 7" descr="Логотип МОФМ_5.jpg"/>
          <p:cNvPicPr>
            <a:picLocks noChangeAspect="1"/>
          </p:cNvPicPr>
          <p:nvPr/>
        </p:nvPicPr>
        <p:blipFill>
          <a:blip r:embed="rId4" cstate="print"/>
          <a:stretch>
            <a:fillRect/>
          </a:stretch>
        </p:blipFill>
        <p:spPr>
          <a:xfrm>
            <a:off x="4121138" y="924565"/>
            <a:ext cx="1373339" cy="1382031"/>
          </a:xfrm>
          <a:prstGeom prst="rect">
            <a:avLst/>
          </a:prstGeom>
        </p:spPr>
      </p:pic>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10.xml><?xml version="1.0" encoding="utf-8"?>
<p:tagLst xmlns:a="http://schemas.openxmlformats.org/drawingml/2006/main" xmlns:r="http://schemas.openxmlformats.org/officeDocument/2006/relationships" xmlns:p="http://schemas.openxmlformats.org/presentationml/2006/main">
  <p:tag name="NAME" val="SingleBoatText"/>
</p:tagLst>
</file>

<file path=ppt/tags/tag11.xml><?xml version="1.0" encoding="utf-8"?>
<p:tagLst xmlns:a="http://schemas.openxmlformats.org/drawingml/2006/main" xmlns:r="http://schemas.openxmlformats.org/officeDocument/2006/relationships" xmlns:p="http://schemas.openxmlformats.org/presentationml/2006/main">
  <p:tag name="NAME" val="SingleBoatText"/>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RB8.lYDeEWTPepbkWFXeA"/>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dxK.04qETE2UHBnEjQVcNw"/>
</p:tagLst>
</file>

<file path=ppt/tags/tag7.xml><?xml version="1.0" encoding="utf-8"?>
<p:tagLst xmlns:a="http://schemas.openxmlformats.org/drawingml/2006/main" xmlns:r="http://schemas.openxmlformats.org/officeDocument/2006/relationships" xmlns:p="http://schemas.openxmlformats.org/presentationml/2006/main">
  <p:tag name="NAME" val="McK Disclaimer"/>
  <p:tag name="RESIZE" val="Yes"/>
  <p:tag name="LLEFT" val=" 210.125"/>
  <p:tag name="LTOP" val=" 469.875"/>
</p:tagLst>
</file>

<file path=ppt/tags/tag8.xml><?xml version="1.0" encoding="utf-8"?>
<p:tagLst xmlns:a="http://schemas.openxmlformats.org/drawingml/2006/main" xmlns:r="http://schemas.openxmlformats.org/officeDocument/2006/relationships" xmlns:p="http://schemas.openxmlformats.org/presentationml/2006/main">
  <p:tag name="NAME" val="SingleBoatText"/>
</p:tagLst>
</file>

<file path=ppt/tags/tag9.xml><?xml version="1.0" encoding="utf-8"?>
<p:tagLst xmlns:a="http://schemas.openxmlformats.org/drawingml/2006/main" xmlns:r="http://schemas.openxmlformats.org/officeDocument/2006/relationships" xmlns:p="http://schemas.openxmlformats.org/presentationml/2006/main">
  <p:tag name="NAME" val="SingleBoatText"/>
</p:tagLst>
</file>

<file path=ppt/theme/theme1.xml><?xml version="1.0" encoding="utf-8"?>
<a:theme xmlns:a="http://schemas.openxmlformats.org/drawingml/2006/main" name="5_Universal Template_RU">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1_Universal Template_RU">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1"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1" u="none" strike="noStrike" cap="none" normalizeH="0" baseline="0" smtClean="0">
            <a:ln>
              <a:noFill/>
            </a:ln>
            <a:solidFill>
              <a:schemeClr val="tx1"/>
            </a:solidFill>
            <a:effectLst/>
            <a:latin typeface="Arial" charset="0"/>
          </a:defRPr>
        </a:defPPr>
      </a:lstStyle>
    </a:lnDef>
  </a:objectDefaults>
  <a:extraClrSchemeLst>
    <a:extraClrScheme>
      <a:clrScheme name="1_Universal Template_RU 1">
        <a:dk1>
          <a:srgbClr val="000000"/>
        </a:dk1>
        <a:lt1>
          <a:srgbClr val="FFFFFF"/>
        </a:lt1>
        <a:dk2>
          <a:srgbClr val="000000"/>
        </a:dk2>
        <a:lt2>
          <a:srgbClr val="FFFFFF"/>
        </a:lt2>
        <a:accent1>
          <a:srgbClr val="FFFFFF"/>
        </a:accent1>
        <a:accent2>
          <a:srgbClr val="D0D0D0"/>
        </a:accent2>
        <a:accent3>
          <a:srgbClr val="FFFFFF"/>
        </a:accent3>
        <a:accent4>
          <a:srgbClr val="000000"/>
        </a:accent4>
        <a:accent5>
          <a:srgbClr val="FFFFFF"/>
        </a:accent5>
        <a:accent6>
          <a:srgbClr val="BCBCBC"/>
        </a:accent6>
        <a:hlink>
          <a:srgbClr val="909090"/>
        </a:hlink>
        <a:folHlink>
          <a:srgbClr val="606060"/>
        </a:folHlink>
      </a:clrScheme>
      <a:clrMap bg1="lt1" tx1="dk1" bg2="lt2" tx2="dk2" accent1="accent1" accent2="accent2" accent3="accent3" accent4="accent4" accent5="accent5" accent6="accent6" hlink="hlink" folHlink="folHlink"/>
    </a:extraClrScheme>
    <a:extraClrScheme>
      <a:clrScheme name="1_Universal Template_RU 2">
        <a:dk1>
          <a:srgbClr val="000000"/>
        </a:dk1>
        <a:lt1>
          <a:srgbClr val="FFFFFF"/>
        </a:lt1>
        <a:dk2>
          <a:srgbClr val="002960"/>
        </a:dk2>
        <a:lt2>
          <a:srgbClr val="FFFFFF"/>
        </a:lt2>
        <a:accent1>
          <a:srgbClr val="C7E0FB"/>
        </a:accent1>
        <a:accent2>
          <a:srgbClr val="91B0FF"/>
        </a:accent2>
        <a:accent3>
          <a:srgbClr val="FFFFFF"/>
        </a:accent3>
        <a:accent4>
          <a:srgbClr val="000000"/>
        </a:accent4>
        <a:accent5>
          <a:srgbClr val="E0EDFD"/>
        </a:accent5>
        <a:accent6>
          <a:srgbClr val="839FE7"/>
        </a:accent6>
        <a:hlink>
          <a:srgbClr val="0066CC"/>
        </a:hlink>
        <a:folHlink>
          <a:srgbClr val="002960"/>
        </a:folHlink>
      </a:clrScheme>
      <a:clrMap bg1="lt1" tx1="dk1" bg2="lt2" tx2="dk2" accent1="accent1" accent2="accent2" accent3="accent3" accent4="accent4" accent5="accent5" accent6="accent6" hlink="hlink" folHlink="folHlink"/>
    </a:extraClrScheme>
    <a:extraClrScheme>
      <a:clrScheme name="1_Universal Template_RU 3">
        <a:dk1>
          <a:srgbClr val="002960"/>
        </a:dk1>
        <a:lt1>
          <a:srgbClr val="FFFFFF"/>
        </a:lt1>
        <a:dk2>
          <a:srgbClr val="002960"/>
        </a:dk2>
        <a:lt2>
          <a:srgbClr val="FFBE3D"/>
        </a:lt2>
        <a:accent1>
          <a:srgbClr val="0066CC"/>
        </a:accent1>
        <a:accent2>
          <a:srgbClr val="5F8DFF"/>
        </a:accent2>
        <a:accent3>
          <a:srgbClr val="AAACB6"/>
        </a:accent3>
        <a:accent4>
          <a:srgbClr val="DADADA"/>
        </a:accent4>
        <a:accent5>
          <a:srgbClr val="AAB8E2"/>
        </a:accent5>
        <a:accent6>
          <a:srgbClr val="557FE7"/>
        </a:accent6>
        <a:hlink>
          <a:srgbClr val="96C5F8"/>
        </a:hlink>
        <a:folHlink>
          <a:srgbClr val="D8E9FC"/>
        </a:folHlink>
      </a:clrScheme>
      <a:clrMap bg1="dk2" tx1="lt1" bg2="dk1" tx2="lt2" accent1="accent1" accent2="accent2" accent3="accent3" accent4="accent4" accent5="accent5" accent6="accent6" hlink="hlink" folHlink="folHlink"/>
    </a:extraClrScheme>
    <a:extraClrScheme>
      <a:clrScheme name="1_Universal Template_RU 4">
        <a:dk1>
          <a:srgbClr val="000000"/>
        </a:dk1>
        <a:lt1>
          <a:srgbClr val="FFFFFF"/>
        </a:lt1>
        <a:dk2>
          <a:srgbClr val="000000"/>
        </a:dk2>
        <a:lt2>
          <a:srgbClr val="FFBE3D"/>
        </a:lt2>
        <a:accent1>
          <a:srgbClr val="002960"/>
        </a:accent1>
        <a:accent2>
          <a:srgbClr val="0066CC"/>
        </a:accent2>
        <a:accent3>
          <a:srgbClr val="AAAAAA"/>
        </a:accent3>
        <a:accent4>
          <a:srgbClr val="DADADA"/>
        </a:accent4>
        <a:accent5>
          <a:srgbClr val="AAACB6"/>
        </a:accent5>
        <a:accent6>
          <a:srgbClr val="005CB9"/>
        </a:accent6>
        <a:hlink>
          <a:srgbClr val="91B0FF"/>
        </a:hlink>
        <a:folHlink>
          <a:srgbClr val="C7E0FB"/>
        </a:folHlink>
      </a:clrScheme>
      <a:clrMap bg1="dk2" tx1="lt1" bg2="dk1" tx2="lt2" accent1="accent1" accent2="accent2" accent3="accent3" accent4="accent4" accent5="accent5" accent6="accent6" hlink="hlink" folHlink="folHlink"/>
    </a:extraClrScheme>
    <a:extraClrScheme>
      <a:clrScheme name="1_Universal Template_RU 5">
        <a:dk1>
          <a:srgbClr val="000000"/>
        </a:dk1>
        <a:lt1>
          <a:srgbClr val="FFFFFF"/>
        </a:lt1>
        <a:dk2>
          <a:srgbClr val="002960"/>
        </a:dk2>
        <a:lt2>
          <a:srgbClr val="FFFFFF"/>
        </a:lt2>
        <a:accent1>
          <a:srgbClr val="C7E0FB"/>
        </a:accent1>
        <a:accent2>
          <a:srgbClr val="FFCC66"/>
        </a:accent2>
        <a:accent3>
          <a:srgbClr val="FFFFFF"/>
        </a:accent3>
        <a:accent4>
          <a:srgbClr val="000000"/>
        </a:accent4>
        <a:accent5>
          <a:srgbClr val="E0EDFD"/>
        </a:accent5>
        <a:accent6>
          <a:srgbClr val="E7B95C"/>
        </a:accent6>
        <a:hlink>
          <a:srgbClr val="4F8636"/>
        </a:hlink>
        <a:folHlink>
          <a:srgbClr val="002960"/>
        </a:folHlink>
      </a:clrScheme>
      <a:clrMap bg1="lt1" tx1="dk1" bg2="lt2" tx2="dk2" accent1="accent1" accent2="accent2" accent3="accent3" accent4="accent4" accent5="accent5" accent6="accent6" hlink="hlink" folHlink="folHlink"/>
    </a:extraClrScheme>
    <a:extraClrScheme>
      <a:clrScheme name="1_Universal Template_RU 6">
        <a:dk1>
          <a:srgbClr val="002960"/>
        </a:dk1>
        <a:lt1>
          <a:srgbClr val="FFFFFF"/>
        </a:lt1>
        <a:dk2>
          <a:srgbClr val="002960"/>
        </a:dk2>
        <a:lt2>
          <a:srgbClr val="FFBE3D"/>
        </a:lt2>
        <a:accent1>
          <a:srgbClr val="0066CC"/>
        </a:accent1>
        <a:accent2>
          <a:srgbClr val="4F8636"/>
        </a:accent2>
        <a:accent3>
          <a:srgbClr val="AAACB6"/>
        </a:accent3>
        <a:accent4>
          <a:srgbClr val="DADADA"/>
        </a:accent4>
        <a:accent5>
          <a:srgbClr val="AAB8E2"/>
        </a:accent5>
        <a:accent6>
          <a:srgbClr val="477930"/>
        </a:accent6>
        <a:hlink>
          <a:srgbClr val="FF9900"/>
        </a:hlink>
        <a:folHlink>
          <a:srgbClr val="FFBE3D"/>
        </a:folHlink>
      </a:clrScheme>
      <a:clrMap bg1="dk2" tx1="lt1" bg2="dk1" tx2="lt2" accent1="accent1" accent2="accent2" accent3="accent3" accent4="accent4" accent5="accent5" accent6="accent6" hlink="hlink" folHlink="folHlink"/>
    </a:extraClrScheme>
    <a:extraClrScheme>
      <a:clrScheme name="1_Universal Template_RU 7">
        <a:dk1>
          <a:srgbClr val="000000"/>
        </a:dk1>
        <a:lt1>
          <a:srgbClr val="FFFFFF"/>
        </a:lt1>
        <a:dk2>
          <a:srgbClr val="000000"/>
        </a:dk2>
        <a:lt2>
          <a:srgbClr val="FFBE3D"/>
        </a:lt2>
        <a:accent1>
          <a:srgbClr val="0066CC"/>
        </a:accent1>
        <a:accent2>
          <a:srgbClr val="4F8636"/>
        </a:accent2>
        <a:accent3>
          <a:srgbClr val="AAAAAA"/>
        </a:accent3>
        <a:accent4>
          <a:srgbClr val="DADADA"/>
        </a:accent4>
        <a:accent5>
          <a:srgbClr val="AAB8E2"/>
        </a:accent5>
        <a:accent6>
          <a:srgbClr val="477930"/>
        </a:accent6>
        <a:hlink>
          <a:srgbClr val="FF9900"/>
        </a:hlink>
        <a:folHlink>
          <a:srgbClr val="FFBE3D"/>
        </a:folHlink>
      </a:clrScheme>
      <a:clrMap bg1="dk2" tx1="lt1" bg2="dk1" tx2="lt2" accent1="accent1" accent2="accent2" accent3="accent3" accent4="accent4" accent5="accent5" accent6="accent6" hlink="hlink" folHlink="folHlink"/>
    </a:extraClrScheme>
    <a:extraClrScheme>
      <a:clrScheme name="1_Universal Template_RU 8">
        <a:dk1>
          <a:srgbClr val="000000"/>
        </a:dk1>
        <a:lt1>
          <a:srgbClr val="FFFFFF"/>
        </a:lt1>
        <a:dk2>
          <a:srgbClr val="002960"/>
        </a:dk2>
        <a:lt2>
          <a:srgbClr val="FFFFFF"/>
        </a:lt2>
        <a:accent1>
          <a:srgbClr val="C7E0FB"/>
        </a:accent1>
        <a:accent2>
          <a:srgbClr val="C7C293"/>
        </a:accent2>
        <a:accent3>
          <a:srgbClr val="FFFFFF"/>
        </a:accent3>
        <a:accent4>
          <a:srgbClr val="000000"/>
        </a:accent4>
        <a:accent5>
          <a:srgbClr val="E0EDFD"/>
        </a:accent5>
        <a:accent6>
          <a:srgbClr val="B4B085"/>
        </a:accent6>
        <a:hlink>
          <a:srgbClr val="50A2A0"/>
        </a:hlink>
        <a:folHlink>
          <a:srgbClr val="002960"/>
        </a:folHlink>
      </a:clrScheme>
      <a:clrMap bg1="lt1" tx1="dk1" bg2="lt2" tx2="dk2" accent1="accent1" accent2="accent2" accent3="accent3" accent4="accent4" accent5="accent5" accent6="accent6" hlink="hlink" folHlink="folHlink"/>
    </a:extraClrScheme>
    <a:extraClrScheme>
      <a:clrScheme name="1_Universal Template_RU 9">
        <a:dk1>
          <a:srgbClr val="002960"/>
        </a:dk1>
        <a:lt1>
          <a:srgbClr val="FFFFFF"/>
        </a:lt1>
        <a:dk2>
          <a:srgbClr val="002960"/>
        </a:dk2>
        <a:lt2>
          <a:srgbClr val="FFBE3D"/>
        </a:lt2>
        <a:accent1>
          <a:srgbClr val="0066CC"/>
        </a:accent1>
        <a:accent2>
          <a:srgbClr val="50A2A0"/>
        </a:accent2>
        <a:accent3>
          <a:srgbClr val="AAACB6"/>
        </a:accent3>
        <a:accent4>
          <a:srgbClr val="DADADA"/>
        </a:accent4>
        <a:accent5>
          <a:srgbClr val="AAB8E2"/>
        </a:accent5>
        <a:accent6>
          <a:srgbClr val="489291"/>
        </a:accent6>
        <a:hlink>
          <a:srgbClr val="C7C293"/>
        </a:hlink>
        <a:folHlink>
          <a:srgbClr val="FFBE3D"/>
        </a:folHlink>
      </a:clrScheme>
      <a:clrMap bg1="dk2" tx1="lt1" bg2="dk1" tx2="lt2" accent1="accent1" accent2="accent2" accent3="accent3" accent4="accent4" accent5="accent5" accent6="accent6" hlink="hlink" folHlink="folHlink"/>
    </a:extraClrScheme>
    <a:extraClrScheme>
      <a:clrScheme name="1_Universal Template_RU 10">
        <a:dk1>
          <a:srgbClr val="000000"/>
        </a:dk1>
        <a:lt1>
          <a:srgbClr val="FFFFFF"/>
        </a:lt1>
        <a:dk2>
          <a:srgbClr val="000000"/>
        </a:dk2>
        <a:lt2>
          <a:srgbClr val="FFBE3D"/>
        </a:lt2>
        <a:accent1>
          <a:srgbClr val="174A7C"/>
        </a:accent1>
        <a:accent2>
          <a:srgbClr val="50A2A0"/>
        </a:accent2>
        <a:accent3>
          <a:srgbClr val="AAAAAA"/>
        </a:accent3>
        <a:accent4>
          <a:srgbClr val="DADADA"/>
        </a:accent4>
        <a:accent5>
          <a:srgbClr val="ABB1BF"/>
        </a:accent5>
        <a:accent6>
          <a:srgbClr val="489291"/>
        </a:accent6>
        <a:hlink>
          <a:srgbClr val="C7C293"/>
        </a:hlink>
        <a:folHlink>
          <a:srgbClr val="FFBE3D"/>
        </a:folHlink>
      </a:clrScheme>
      <a:clrMap bg1="dk2" tx1="lt1" bg2="dk1" tx2="lt2" accent1="accent1" accent2="accent2" accent3="accent3" accent4="accent4" accent5="accent5" accent6="accent6" hlink="hlink" folHlink="folHlink"/>
    </a:extraClrScheme>
    <a:extraClrScheme>
      <a:clrScheme name="1_Universal Template_RU 11">
        <a:dk1>
          <a:srgbClr val="000000"/>
        </a:dk1>
        <a:lt1>
          <a:srgbClr val="FFFFFF"/>
        </a:lt1>
        <a:dk2>
          <a:srgbClr val="002960"/>
        </a:dk2>
        <a:lt2>
          <a:srgbClr val="FFFFFF"/>
        </a:lt2>
        <a:accent1>
          <a:srgbClr val="C7E0FB"/>
        </a:accent1>
        <a:accent2>
          <a:srgbClr val="F8C090"/>
        </a:accent2>
        <a:accent3>
          <a:srgbClr val="FFFFFF"/>
        </a:accent3>
        <a:accent4>
          <a:srgbClr val="000000"/>
        </a:accent4>
        <a:accent5>
          <a:srgbClr val="E0EDFD"/>
        </a:accent5>
        <a:accent6>
          <a:srgbClr val="E1AE82"/>
        </a:accent6>
        <a:hlink>
          <a:srgbClr val="50A2A0"/>
        </a:hlink>
        <a:folHlink>
          <a:srgbClr val="002960"/>
        </a:folHlink>
      </a:clrScheme>
      <a:clrMap bg1="lt1" tx1="dk1" bg2="lt2" tx2="dk2" accent1="accent1" accent2="accent2" accent3="accent3" accent4="accent4" accent5="accent5" accent6="accent6" hlink="hlink" folHlink="folHlink"/>
    </a:extraClrScheme>
    <a:extraClrScheme>
      <a:clrScheme name="1_Universal Template_RU 12">
        <a:dk1>
          <a:srgbClr val="000000"/>
        </a:dk1>
        <a:lt1>
          <a:srgbClr val="FFFFFF"/>
        </a:lt1>
        <a:dk2>
          <a:srgbClr val="015289"/>
        </a:dk2>
        <a:lt2>
          <a:srgbClr val="FFFFFF"/>
        </a:lt2>
        <a:accent1>
          <a:srgbClr val="F3F4F4"/>
        </a:accent1>
        <a:accent2>
          <a:srgbClr val="00B5CB"/>
        </a:accent2>
        <a:accent3>
          <a:srgbClr val="FFFFFF"/>
        </a:accent3>
        <a:accent4>
          <a:srgbClr val="000000"/>
        </a:accent4>
        <a:accent5>
          <a:srgbClr val="F8F8F8"/>
        </a:accent5>
        <a:accent6>
          <a:srgbClr val="00A4B8"/>
        </a:accent6>
        <a:hlink>
          <a:srgbClr val="004E8E"/>
        </a:hlink>
        <a:folHlink>
          <a:srgbClr val="4F4C4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6105</TotalTime>
  <Words>382</Words>
  <Application>Microsoft Office PowerPoint</Application>
  <PresentationFormat>Лист A4 (210x297 мм)</PresentationFormat>
  <Paragraphs>100</Paragraphs>
  <Slides>5</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5</vt:i4>
      </vt:variant>
    </vt:vector>
  </HeadingPairs>
  <TitlesOfParts>
    <vt:vector size="12" baseType="lpstr">
      <vt:lpstr>ＭＳ Ｐゴシック</vt:lpstr>
      <vt:lpstr>Arial</vt:lpstr>
      <vt:lpstr>Arial Narrow</vt:lpstr>
      <vt:lpstr>Calibri</vt:lpstr>
      <vt:lpstr>Times New Roman</vt:lpstr>
      <vt:lpstr>Wingdings</vt:lpstr>
      <vt:lpstr>5_Universal Template_RU</vt:lpstr>
      <vt:lpstr>Московский областной фонд развития микрофинансирования</vt:lpstr>
      <vt:lpstr>Московский областной фонд развития микрофинансирования</vt:lpstr>
      <vt:lpstr>Московский областной фонд развития микрофинансирования</vt:lpstr>
      <vt:lpstr>Московский областной фонд развития микрофинансирования</vt:lpstr>
      <vt:lpstr>Московский областной фонд развития микрофинансирования</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Поведская Нина</dc:creator>
  <cp:lastModifiedBy>Alexandr Bolshukhin</cp:lastModifiedBy>
  <cp:revision>517</cp:revision>
  <cp:lastPrinted>2016-06-02T08:50:58Z</cp:lastPrinted>
  <dcterms:created xsi:type="dcterms:W3CDTF">2014-02-04T07:17:20Z</dcterms:created>
  <dcterms:modified xsi:type="dcterms:W3CDTF">2016-06-09T10:02:33Z</dcterms:modified>
</cp:coreProperties>
</file>